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56" r:id="rId2"/>
    <p:sldId id="298" r:id="rId3"/>
    <p:sldId id="364" r:id="rId4"/>
    <p:sldId id="365" r:id="rId5"/>
    <p:sldId id="366" r:id="rId6"/>
    <p:sldId id="367" r:id="rId7"/>
    <p:sldId id="369" r:id="rId8"/>
    <p:sldId id="368" r:id="rId9"/>
    <p:sldId id="387" r:id="rId10"/>
    <p:sldId id="420" r:id="rId11"/>
    <p:sldId id="421" r:id="rId12"/>
    <p:sldId id="397" r:id="rId13"/>
    <p:sldId id="388" r:id="rId14"/>
    <p:sldId id="422" r:id="rId15"/>
    <p:sldId id="389" r:id="rId16"/>
    <p:sldId id="390" r:id="rId17"/>
    <p:sldId id="423" r:id="rId18"/>
    <p:sldId id="391" r:id="rId19"/>
    <p:sldId id="392" r:id="rId20"/>
    <p:sldId id="393" r:id="rId21"/>
    <p:sldId id="394" r:id="rId22"/>
    <p:sldId id="395" r:id="rId23"/>
    <p:sldId id="396" r:id="rId24"/>
    <p:sldId id="379" r:id="rId25"/>
    <p:sldId id="380" r:id="rId26"/>
    <p:sldId id="398" r:id="rId27"/>
    <p:sldId id="381" r:id="rId28"/>
    <p:sldId id="424" r:id="rId29"/>
    <p:sldId id="382" r:id="rId30"/>
    <p:sldId id="399" r:id="rId31"/>
    <p:sldId id="383" r:id="rId32"/>
    <p:sldId id="400" r:id="rId33"/>
    <p:sldId id="425" r:id="rId34"/>
    <p:sldId id="384" r:id="rId35"/>
    <p:sldId id="401" r:id="rId36"/>
    <p:sldId id="385" r:id="rId37"/>
    <p:sldId id="402" r:id="rId38"/>
    <p:sldId id="403" r:id="rId39"/>
    <p:sldId id="404" r:id="rId40"/>
    <p:sldId id="405" r:id="rId41"/>
    <p:sldId id="406" r:id="rId42"/>
    <p:sldId id="407" r:id="rId43"/>
    <p:sldId id="409" r:id="rId44"/>
    <p:sldId id="410" r:id="rId45"/>
    <p:sldId id="386" r:id="rId46"/>
    <p:sldId id="414" r:id="rId47"/>
    <p:sldId id="417" r:id="rId48"/>
    <p:sldId id="418" r:id="rId49"/>
    <p:sldId id="411" r:id="rId50"/>
    <p:sldId id="412" r:id="rId51"/>
    <p:sldId id="413" r:id="rId52"/>
    <p:sldId id="415" r:id="rId53"/>
    <p:sldId id="416" r:id="rId54"/>
    <p:sldId id="419" r:id="rId55"/>
    <p:sldId id="408" r:id="rId56"/>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956" autoAdjust="0"/>
    <p:restoredTop sz="82338" autoAdjust="0"/>
  </p:normalViewPr>
  <p:slideViewPr>
    <p:cSldViewPr snapToGrid="0">
      <p:cViewPr varScale="1">
        <p:scale>
          <a:sx n="60" d="100"/>
          <a:sy n="60" d="100"/>
        </p:scale>
        <p:origin x="894" y="7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r>
            <a:rPr lang="pt-BR" dirty="0"/>
            <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r>
            <a:rPr lang="pt-BR" dirty="0"/>
            <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r>
            <a:rPr lang="pt-BR" dirty="0"/>
            <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r>
            <a:rPr lang="pt-BR" dirty="0"/>
            <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t>
        <a:bodyPr/>
        <a:lstStyle/>
        <a:p>
          <a:endParaRPr lang="pt-BR"/>
        </a:p>
      </dgm:t>
    </dgm:pt>
    <dgm:pt modelId="{0957D78B-70A9-40EF-A4B6-A7A232C4A45B}" type="pres">
      <dgm:prSet presAssocID="{9E6A5A5A-C772-4123-80BC-74C7E16AC91C}" presName="levelTx" presStyleLbl="revTx" presStyleIdx="0" presStyleCnt="0">
        <dgm:presLayoutVars>
          <dgm:chMax val="1"/>
          <dgm:bulletEnabled val="1"/>
        </dgm:presLayoutVars>
      </dgm:prSet>
      <dgm:spPr/>
      <dgm:t>
        <a:bodyPr/>
        <a:lstStyle/>
        <a:p>
          <a:endParaRPr lang="pt-BR"/>
        </a:p>
      </dgm:t>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t>
        <a:bodyPr/>
        <a:lstStyle/>
        <a:p>
          <a:endParaRPr lang="pt-BR"/>
        </a:p>
      </dgm:t>
    </dgm:pt>
    <dgm:pt modelId="{715DC7B3-AFD7-49CA-8AEC-092EF75C0C3C}" type="pres">
      <dgm:prSet presAssocID="{BFEBB702-5923-4655-B484-4E237E53F1AB}" presName="levelTx" presStyleLbl="revTx" presStyleIdx="0" presStyleCnt="0">
        <dgm:presLayoutVars>
          <dgm:chMax val="1"/>
          <dgm:bulletEnabled val="1"/>
        </dgm:presLayoutVars>
      </dgm:prSet>
      <dgm:spPr/>
      <dgm:t>
        <a:bodyPr/>
        <a:lstStyle/>
        <a:p>
          <a:endParaRPr lang="pt-BR"/>
        </a:p>
      </dgm:t>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t>
        <a:bodyPr/>
        <a:lstStyle/>
        <a:p>
          <a:endParaRPr lang="pt-BR"/>
        </a:p>
      </dgm:t>
    </dgm:pt>
    <dgm:pt modelId="{2C688611-1494-428C-A4B8-627525B801CC}" type="pres">
      <dgm:prSet presAssocID="{6B73464A-899D-4430-9C11-0DEF1C86DFA1}" presName="levelTx" presStyleLbl="revTx" presStyleIdx="0" presStyleCnt="0">
        <dgm:presLayoutVars>
          <dgm:chMax val="1"/>
          <dgm:bulletEnabled val="1"/>
        </dgm:presLayoutVars>
      </dgm:prSet>
      <dgm:spPr/>
      <dgm:t>
        <a:bodyPr/>
        <a:lstStyle/>
        <a:p>
          <a:endParaRPr lang="pt-BR"/>
        </a:p>
      </dgm:t>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t>
        <a:bodyPr/>
        <a:lstStyle/>
        <a:p>
          <a:endParaRPr lang="pt-BR"/>
        </a:p>
      </dgm:t>
    </dgm:pt>
    <dgm:pt modelId="{8B9E6F29-9FEA-4BB0-8968-96F134FED594}" type="pres">
      <dgm:prSet presAssocID="{70FB0BA3-67A9-42E0-94D8-2C0DE4DBA9CE}" presName="levelTx" presStyleLbl="revTx" presStyleIdx="0" presStyleCnt="0">
        <dgm:presLayoutVars>
          <dgm:chMax val="1"/>
          <dgm:bulletEnabled val="1"/>
        </dgm:presLayoutVars>
      </dgm:prSet>
      <dgm:spPr/>
      <dgm:t>
        <a:bodyPr/>
        <a:lstStyle/>
        <a:p>
          <a:endParaRPr lang="pt-BR"/>
        </a:p>
      </dgm:t>
    </dgm:pt>
  </dgm:ptLst>
  <dgm:cxnLst>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CEA98319-9F61-4551-AFCF-02445EAA7D09}" srcId="{825F92DA-2DB4-488C-88A3-F10B434E55AB}" destId="{70FB0BA3-67A9-42E0-94D8-2C0DE4DBA9CE}" srcOrd="3" destOrd="0" parTransId="{C2544005-649E-47A6-B4A2-7AC35B083BD6}" sibTransId="{694662A4-D97E-48AD-83DD-4BCD04796B19}"/>
    <dgm:cxn modelId="{ADB31919-39DE-4F1F-8FE2-8A368E6F68C2}" srcId="{825F92DA-2DB4-488C-88A3-F10B434E55AB}" destId="{BFEBB702-5923-4655-B484-4E237E53F1AB}" srcOrd="1" destOrd="0" parTransId="{FA897539-C107-4272-9E15-8D72C324FF3E}" sibTransId="{D4501412-03E9-457B-A4F5-0E9F39F120FB}"/>
    <dgm:cxn modelId="{10C30B0C-7A69-4F06-9107-40E870CA9526}" srcId="{825F92DA-2DB4-488C-88A3-F10B434E55AB}" destId="{9E6A5A5A-C772-4123-80BC-74C7E16AC91C}" srcOrd="0" destOrd="0" parTransId="{52EB0886-8F1B-4050-ADDA-5F6A961BBB18}" sibTransId="{95502FBC-604B-44F5-B6DA-7FD9F34083EA}"/>
    <dgm:cxn modelId="{810B1680-7C9F-4419-960D-C3A7ED719939}" type="presOf" srcId="{825F92DA-2DB4-488C-88A3-F10B434E55AB}" destId="{012A5215-919C-4DC4-96FB-BB2CBA6D0D89}" srcOrd="0"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Finalização</a:t>
          </a:r>
          <a:r>
            <a:rPr lang="pt-BR" sz="2600" kern="1200" dirty="0"/>
            <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Testes</a:t>
          </a:r>
          <a:r>
            <a:rPr lang="pt-BR" sz="2600" kern="1200" dirty="0"/>
            <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Produção</a:t>
          </a:r>
          <a:r>
            <a:rPr lang="pt-BR" sz="2600" kern="1200" dirty="0"/>
            <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Pré-produção</a:t>
          </a:r>
          <a:r>
            <a:rPr lang="pt-BR" sz="2600" kern="1200" dirty="0"/>
            <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jpeg>
</file>

<file path=ppt/media/image13.jpeg>
</file>

<file path=ppt/media/image14.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13/11/2018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‹nº›</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251856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421310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898973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2657255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40477198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39397401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31708149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297663109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27555829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12968952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727972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50</a:t>
            </a:fld>
            <a:endParaRPr lang="pt-BR"/>
          </a:p>
        </p:txBody>
      </p:sp>
    </p:spTree>
    <p:extLst>
      <p:ext uri="{BB962C8B-B14F-4D97-AF65-F5344CB8AC3E}">
        <p14:creationId xmlns:p14="http://schemas.microsoft.com/office/powerpoint/2010/main" val="7945883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51</a:t>
            </a:fld>
            <a:endParaRPr lang="pt-BR"/>
          </a:p>
        </p:txBody>
      </p:sp>
    </p:spTree>
    <p:extLst>
      <p:ext uri="{BB962C8B-B14F-4D97-AF65-F5344CB8AC3E}">
        <p14:creationId xmlns:p14="http://schemas.microsoft.com/office/powerpoint/2010/main" val="240257765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52</a:t>
            </a:fld>
            <a:endParaRPr lang="pt-BR"/>
          </a:p>
        </p:txBody>
      </p:sp>
    </p:spTree>
    <p:extLst>
      <p:ext uri="{BB962C8B-B14F-4D97-AF65-F5344CB8AC3E}">
        <p14:creationId xmlns:p14="http://schemas.microsoft.com/office/powerpoint/2010/main" val="364930214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53</a:t>
            </a:fld>
            <a:endParaRPr lang="pt-BR"/>
          </a:p>
        </p:txBody>
      </p:sp>
    </p:spTree>
    <p:extLst>
      <p:ext uri="{BB962C8B-B14F-4D97-AF65-F5344CB8AC3E}">
        <p14:creationId xmlns:p14="http://schemas.microsoft.com/office/powerpoint/2010/main" val="273007123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54</a:t>
            </a:fld>
            <a:endParaRPr lang="pt-BR"/>
          </a:p>
        </p:txBody>
      </p:sp>
    </p:spTree>
    <p:extLst>
      <p:ext uri="{BB962C8B-B14F-4D97-AF65-F5344CB8AC3E}">
        <p14:creationId xmlns:p14="http://schemas.microsoft.com/office/powerpoint/2010/main" val="115151717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55</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13/11/2018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13/11/2018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13/11/2018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13/11/2018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13/11/2018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13/11/2018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13/11/2018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13/11/2018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13/11/2018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13/11/2018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13/11/2018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13/11/2018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xml"/><Relationship Id="rId1" Type="http://schemas.openxmlformats.org/officeDocument/2006/relationships/video" Target="https://www.youtube.com/embed/k-nfWQLmlMk" TargetMode="External"/><Relationship Id="rId4" Type="http://schemas.openxmlformats.org/officeDocument/2006/relationships/image" Target="../media/image13.jpe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Produção de Jogos Digitais</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do Jogo</a:t>
            </a:r>
            <a:endParaRPr lang="pt-BR" dirty="0"/>
          </a:p>
        </p:txBody>
      </p:sp>
      <p:sp>
        <p:nvSpPr>
          <p:cNvPr id="6" name="Espaço Reservado para Conteúdo 5"/>
          <p:cNvSpPr>
            <a:spLocks noGrp="1"/>
          </p:cNvSpPr>
          <p:nvPr>
            <p:ph idx="1"/>
          </p:nvPr>
        </p:nvSpPr>
        <p:spPr>
          <a:xfrm>
            <a:off x="317694" y="1291053"/>
            <a:ext cx="11705493" cy="409410"/>
          </a:xfrm>
        </p:spPr>
        <p:txBody>
          <a:bodyPr>
            <a:normAutofit fontScale="77500" lnSpcReduction="20000"/>
          </a:bodyPr>
          <a:lstStyle/>
          <a:p>
            <a:r>
              <a:rPr lang="pt-BR" dirty="0" smtClean="0"/>
              <a:t>O conceito do jogo </a:t>
            </a:r>
            <a:r>
              <a:rPr lang="pt-BR" dirty="0"/>
              <a:t>pode ser </a:t>
            </a:r>
            <a:r>
              <a:rPr lang="pt-BR" dirty="0" smtClean="0"/>
              <a:t>dividido </a:t>
            </a:r>
            <a:r>
              <a:rPr lang="pt-BR" dirty="0"/>
              <a:t>em </a:t>
            </a:r>
            <a:r>
              <a:rPr lang="pt-BR" dirty="0" smtClean="0"/>
              <a:t>15 </a:t>
            </a:r>
            <a:r>
              <a:rPr lang="pt-BR" dirty="0"/>
              <a:t>etapas</a:t>
            </a:r>
            <a:r>
              <a:rPr lang="pt-BR" dirty="0" smtClean="0"/>
              <a:t>:</a:t>
            </a:r>
            <a:endParaRPr lang="pt-BR" dirty="0"/>
          </a:p>
        </p:txBody>
      </p:sp>
      <p:sp>
        <p:nvSpPr>
          <p:cNvPr id="2" name="CaixaDeTexto 1"/>
          <p:cNvSpPr txBox="1"/>
          <p:nvPr/>
        </p:nvSpPr>
        <p:spPr>
          <a:xfrm>
            <a:off x="288758" y="1860884"/>
            <a:ext cx="4860758" cy="4274055"/>
          </a:xfrm>
          <a:prstGeom prst="rect">
            <a:avLst/>
          </a:prstGeom>
          <a:noFill/>
        </p:spPr>
        <p:txBody>
          <a:bodyPr wrap="square" rtlCol="0">
            <a:spAutoFit/>
          </a:bodyPr>
          <a:lstStyle/>
          <a:p>
            <a:pPr marL="457200" indent="-457200">
              <a:lnSpc>
                <a:spcPct val="150000"/>
              </a:lnSpc>
              <a:buFont typeface="+mj-lt"/>
              <a:buAutoNum type="arabicPeriod"/>
            </a:pPr>
            <a:r>
              <a:rPr lang="pt-BR" sz="2300" dirty="0" err="1">
                <a:solidFill>
                  <a:schemeClr val="accent1">
                    <a:lumMod val="50000"/>
                  </a:schemeClr>
                </a:solidFill>
                <a:latin typeface="Helvetica" panose="020B0604020202020204" pitchFamily="34" charset="0"/>
                <a:cs typeface="Helvetica" panose="020B0604020202020204" pitchFamily="34" charset="0"/>
              </a:rPr>
              <a:t>Brainstorm</a:t>
            </a:r>
            <a:r>
              <a:rPr lang="pt-BR" sz="2300" dirty="0">
                <a:solidFill>
                  <a:schemeClr val="accent1">
                    <a:lumMod val="50000"/>
                  </a:schemeClr>
                </a:solidFill>
                <a:latin typeface="Helvetica" panose="020B0604020202020204" pitchFamily="34" charset="0"/>
                <a:cs typeface="Helvetica" panose="020B0604020202020204" pitchFamily="34" charset="0"/>
              </a:rPr>
              <a:t>;</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Conceito inicial;</a:t>
            </a: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Análise SWOT;</a:t>
            </a:r>
          </a:p>
          <a:p>
            <a:pPr marL="457200" indent="-457200">
              <a:lnSpc>
                <a:spcPct val="150000"/>
              </a:lnSpc>
              <a:buFont typeface="+mj-lt"/>
              <a:buAutoNum type="arabicPeriod"/>
            </a:pPr>
            <a:r>
              <a:rPr lang="pt-BR" sz="2300" dirty="0" smtClean="0">
                <a:solidFill>
                  <a:schemeClr val="accent1">
                    <a:lumMod val="50000"/>
                  </a:schemeClr>
                </a:solidFill>
                <a:latin typeface="Helvetica" panose="020B0604020202020204" pitchFamily="34" charset="0"/>
                <a:cs typeface="Helvetica" panose="020B0604020202020204" pitchFamily="34" charset="0"/>
              </a:rPr>
              <a:t>Análise </a:t>
            </a:r>
            <a:r>
              <a:rPr lang="pt-BR" sz="2300" dirty="0">
                <a:solidFill>
                  <a:schemeClr val="accent1">
                    <a:lumMod val="50000"/>
                  </a:schemeClr>
                </a:solidFill>
                <a:latin typeface="Helvetica" panose="020B0604020202020204" pitchFamily="34" charset="0"/>
                <a:cs typeface="Helvetica" panose="020B0604020202020204" pitchFamily="34" charset="0"/>
              </a:rPr>
              <a:t>competitiva;</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Aprovação do conceito inicial;</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Declaração da Missão;</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Cenário do jogo;</a:t>
            </a:r>
          </a:p>
          <a:p>
            <a:pPr marL="457200" indent="-457200">
              <a:lnSpc>
                <a:spcPct val="150000"/>
              </a:lnSpc>
              <a:buFont typeface="+mj-lt"/>
              <a:buAutoNum type="arabicPeriod"/>
            </a:pPr>
            <a:r>
              <a:rPr lang="pt-BR" sz="2300" dirty="0">
                <a:solidFill>
                  <a:schemeClr val="accent1">
                    <a:lumMod val="50000"/>
                  </a:schemeClr>
                </a:solidFill>
                <a:latin typeface="Helvetica" panose="020B0604020202020204" pitchFamily="34" charset="0"/>
                <a:cs typeface="Helvetica" panose="020B0604020202020204" pitchFamily="34" charset="0"/>
              </a:rPr>
              <a:t>Mecânica do jogo;</a:t>
            </a:r>
          </a:p>
        </p:txBody>
      </p:sp>
      <p:sp>
        <p:nvSpPr>
          <p:cNvPr id="7" name="CaixaDeTexto 6"/>
          <p:cNvSpPr txBox="1"/>
          <p:nvPr/>
        </p:nvSpPr>
        <p:spPr>
          <a:xfrm>
            <a:off x="7162429" y="1860884"/>
            <a:ext cx="4860758" cy="3743141"/>
          </a:xfrm>
          <a:prstGeom prst="rect">
            <a:avLst/>
          </a:prstGeom>
          <a:noFill/>
        </p:spPr>
        <p:txBody>
          <a:bodyPr wrap="square" rtlCol="0">
            <a:spAutoFit/>
          </a:bodyPr>
          <a:lstStyle/>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Sinopse da história;</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Arte conceitual;</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Elementos de áudio;</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Prototipagem;</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Análise de risco;</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Venda da ideia; e</a:t>
            </a:r>
          </a:p>
          <a:p>
            <a:pPr marL="457200" indent="-457200">
              <a:lnSpc>
                <a:spcPct val="150000"/>
              </a:lnSpc>
              <a:buFont typeface="+mj-lt"/>
              <a:buAutoNum type="arabicPeriod" startAt="9"/>
            </a:pPr>
            <a:r>
              <a:rPr lang="pt-BR" sz="2300" dirty="0">
                <a:solidFill>
                  <a:schemeClr val="accent1">
                    <a:lumMod val="50000"/>
                  </a:schemeClr>
                </a:solidFill>
                <a:latin typeface="Helvetica" panose="020B0604020202020204" pitchFamily="34" charset="0"/>
                <a:cs typeface="Helvetica" panose="020B0604020202020204" pitchFamily="34" charset="0"/>
              </a:rPr>
              <a:t>Lançamento do projeto.</a:t>
            </a:r>
          </a:p>
        </p:txBody>
      </p:sp>
    </p:spTree>
    <p:extLst>
      <p:ext uri="{BB962C8B-B14F-4D97-AF65-F5344CB8AC3E}">
        <p14:creationId xmlns:p14="http://schemas.microsoft.com/office/powerpoint/2010/main" val="3655771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endParaRPr lang="pt-BR" i="1" dirty="0"/>
          </a:p>
        </p:txBody>
      </p:sp>
      <p:sp>
        <p:nvSpPr>
          <p:cNvPr id="6" name="Espaço Reservado para Conteúdo 5"/>
          <p:cNvSpPr>
            <a:spLocks noGrp="1"/>
          </p:cNvSpPr>
          <p:nvPr>
            <p:ph idx="1"/>
          </p:nvPr>
        </p:nvSpPr>
        <p:spPr/>
        <p:txBody>
          <a:bodyPr>
            <a:normAutofit/>
          </a:bodyPr>
          <a:lstStyle/>
          <a:p>
            <a:r>
              <a:rPr lang="pt-BR" dirty="0"/>
              <a:t>As sessões de </a:t>
            </a:r>
            <a:r>
              <a:rPr lang="pt-BR" i="1" dirty="0" err="1"/>
              <a:t>brainstorm</a:t>
            </a:r>
            <a:r>
              <a:rPr lang="pt-BR" dirty="0"/>
              <a:t> são uma oportunidade de envolver a equipe na discussão de várias ideias sobre o jogo.</a:t>
            </a:r>
          </a:p>
          <a:p>
            <a:r>
              <a:rPr lang="pt-BR" dirty="0"/>
              <a:t>Todos as ideias devem ser consideradas em um primeiro momento. Posteriormente, a equipe amadurecerá as ideias e selecionará as que julgar melhor.</a:t>
            </a:r>
          </a:p>
        </p:txBody>
      </p:sp>
    </p:spTree>
    <p:extLst>
      <p:ext uri="{BB962C8B-B14F-4D97-AF65-F5344CB8AC3E}">
        <p14:creationId xmlns:p14="http://schemas.microsoft.com/office/powerpoint/2010/main" val="1954071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i="1" dirty="0" err="1" smtClean="0"/>
              <a:t>Brainstorm</a:t>
            </a:r>
            <a:r>
              <a:rPr lang="pt-BR" dirty="0" smtClean="0"/>
              <a:t>: </a:t>
            </a:r>
            <a:r>
              <a:rPr lang="pt-BR" dirty="0" smtClean="0"/>
              <a:t>Jogo da Coroa</a:t>
            </a:r>
            <a:endParaRPr lang="pt-BR" dirty="0"/>
          </a:p>
        </p:txBody>
      </p:sp>
      <p:sp>
        <p:nvSpPr>
          <p:cNvPr id="6" name="Espaço Reservado para Conteúdo 5"/>
          <p:cNvSpPr>
            <a:spLocks noGrp="1"/>
          </p:cNvSpPr>
          <p:nvPr>
            <p:ph idx="1"/>
          </p:nvPr>
        </p:nvSpPr>
        <p:spPr/>
        <p:txBody>
          <a:bodyPr>
            <a:normAutofit fontScale="85000" lnSpcReduction="20000"/>
          </a:bodyPr>
          <a:lstStyle/>
          <a:p>
            <a:pPr marL="457200" indent="-457200" algn="l">
              <a:buFont typeface="Arial" panose="020B0604020202020204" pitchFamily="34" charset="0"/>
              <a:buChar char="•"/>
            </a:pPr>
            <a:r>
              <a:rPr lang="pt-BR" dirty="0"/>
              <a:t>Um jogo da velha com uma malha 5 x 5;</a:t>
            </a:r>
          </a:p>
          <a:p>
            <a:pPr marL="457200" indent="-457200" algn="l">
              <a:buFont typeface="Arial" panose="020B0604020202020204" pitchFamily="34" charset="0"/>
              <a:buChar char="•"/>
            </a:pPr>
            <a:r>
              <a:rPr lang="pt-BR" dirty="0"/>
              <a:t>Os jogadores definem sua jogada simultaneamente a cada rodada, ou seja, não jogam de maneira intercalada;</a:t>
            </a:r>
          </a:p>
          <a:p>
            <a:pPr marL="457200" indent="-457200" algn="l">
              <a:buFont typeface="Arial" panose="020B0604020202020204" pitchFamily="34" charset="0"/>
              <a:buChar char="•"/>
            </a:pPr>
            <a:r>
              <a:rPr lang="pt-BR" dirty="0"/>
              <a:t>Os jogadores podem escolher uma mesma casa, mas só pontuará o jogador que formar trilha com ela primeiro. Isso elimina a pedra do adversário da casa em questão;</a:t>
            </a:r>
          </a:p>
          <a:p>
            <a:pPr marL="457200" indent="-457200" algn="l">
              <a:buFont typeface="Arial" panose="020B0604020202020204" pitchFamily="34" charset="0"/>
              <a:buChar char="•"/>
            </a:pPr>
            <a:r>
              <a:rPr lang="pt-BR" dirty="0"/>
              <a:t>A cada trilha formada, você retira uma pedra adversária do tabuleiro;</a:t>
            </a:r>
          </a:p>
          <a:p>
            <a:pPr marL="457200" indent="-457200" algn="l">
              <a:buFont typeface="Arial" panose="020B0604020202020204" pitchFamily="34" charset="0"/>
              <a:buChar char="•"/>
            </a:pPr>
            <a:r>
              <a:rPr lang="pt-BR" dirty="0"/>
              <a:t>Vence quem conseguir alocar pedras de maneira exclusiva nos 4 cantos e no centro do tabuleiro primeiro;</a:t>
            </a:r>
          </a:p>
          <a:p>
            <a:pPr marL="457200" indent="-457200">
              <a:buFont typeface="Arial" panose="020B0604020202020204" pitchFamily="34" charset="0"/>
              <a:buChar char="•"/>
            </a:pPr>
            <a:endParaRPr lang="pt-BR" dirty="0"/>
          </a:p>
        </p:txBody>
      </p:sp>
    </p:spTree>
    <p:extLst>
      <p:ext uri="{BB962C8B-B14F-4D97-AF65-F5344CB8AC3E}">
        <p14:creationId xmlns:p14="http://schemas.microsoft.com/office/powerpoint/2010/main" val="1600578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a:t>
            </a:r>
            <a:r>
              <a:rPr lang="pt-BR" dirty="0"/>
              <a:t>Inicial</a:t>
            </a:r>
          </a:p>
        </p:txBody>
      </p:sp>
      <p:sp>
        <p:nvSpPr>
          <p:cNvPr id="6" name="Espaço Reservado para Conteúdo 5"/>
          <p:cNvSpPr>
            <a:spLocks noGrp="1"/>
          </p:cNvSpPr>
          <p:nvPr>
            <p:ph idx="1"/>
          </p:nvPr>
        </p:nvSpPr>
        <p:spPr/>
        <p:txBody>
          <a:bodyPr>
            <a:normAutofit/>
          </a:bodyPr>
          <a:lstStyle/>
          <a:p>
            <a:r>
              <a:rPr lang="pt-BR" dirty="0"/>
              <a:t>Pense no conceito como se estivesse procurando a solução para um problema. Exemplos:</a:t>
            </a:r>
          </a:p>
          <a:p>
            <a:r>
              <a:rPr lang="pt-BR" i="1" dirty="0"/>
              <a:t>Seria divertido brincar de cowboys e índios no espaço?</a:t>
            </a:r>
          </a:p>
          <a:p>
            <a:r>
              <a:rPr lang="pt-BR" i="1" dirty="0"/>
              <a:t>Como seria disputar uma corrida de carros em um campo minado</a:t>
            </a:r>
            <a:r>
              <a:rPr lang="pt-BR" i="1" dirty="0" smtClean="0"/>
              <a:t>?</a:t>
            </a:r>
            <a:endParaRPr lang="pt-BR" i="1" dirty="0"/>
          </a:p>
        </p:txBody>
      </p:sp>
    </p:spTree>
    <p:extLst>
      <p:ext uri="{BB962C8B-B14F-4D97-AF65-F5344CB8AC3E}">
        <p14:creationId xmlns:p14="http://schemas.microsoft.com/office/powerpoint/2010/main" val="1390759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Inicial: </a:t>
            </a:r>
            <a:r>
              <a:rPr lang="pt-BR" dirty="0" smtClean="0"/>
              <a:t>Jogo da Coroa</a:t>
            </a:r>
            <a:endParaRPr lang="pt-BR" dirty="0"/>
          </a:p>
        </p:txBody>
      </p:sp>
      <p:sp>
        <p:nvSpPr>
          <p:cNvPr id="6" name="Espaço Reservado para Conteúdo 5"/>
          <p:cNvSpPr>
            <a:spLocks noGrp="1"/>
          </p:cNvSpPr>
          <p:nvPr>
            <p:ph idx="1"/>
          </p:nvPr>
        </p:nvSpPr>
        <p:spPr/>
        <p:txBody>
          <a:bodyPr>
            <a:normAutofit/>
          </a:bodyPr>
          <a:lstStyle/>
          <a:p>
            <a:r>
              <a:rPr lang="pt-BR" dirty="0" smtClean="0"/>
              <a:t>É </a:t>
            </a:r>
            <a:r>
              <a:rPr lang="pt-BR" dirty="0"/>
              <a:t>possível eliminar a vantagem do primeiro jogador no jogo da velha?</a:t>
            </a:r>
          </a:p>
        </p:txBody>
      </p:sp>
    </p:spTree>
    <p:extLst>
      <p:ext uri="{BB962C8B-B14F-4D97-AF65-F5344CB8AC3E}">
        <p14:creationId xmlns:p14="http://schemas.microsoft.com/office/powerpoint/2010/main" val="3574310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r>
              <a:rPr lang="pt-BR" dirty="0" smtClean="0"/>
              <a:t>.</a:t>
            </a:r>
            <a:endParaRPr lang="pt-BR" dirty="0"/>
          </a:p>
        </p:txBody>
      </p:sp>
    </p:spTree>
    <p:extLst>
      <p:ext uri="{BB962C8B-B14F-4D97-AF65-F5344CB8AC3E}">
        <p14:creationId xmlns:p14="http://schemas.microsoft.com/office/powerpoint/2010/main" val="344587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 </a:t>
            </a:r>
            <a:r>
              <a:rPr lang="pt-BR" dirty="0"/>
              <a:t>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r>
              <a:rPr lang="pt-BR" dirty="0" smtClean="0"/>
              <a:t>.</a:t>
            </a:r>
            <a:endParaRPr lang="pt-BR" dirty="0"/>
          </a:p>
        </p:txBody>
      </p:sp>
    </p:spTree>
    <p:extLst>
      <p:ext uri="{BB962C8B-B14F-4D97-AF65-F5344CB8AC3E}">
        <p14:creationId xmlns:p14="http://schemas.microsoft.com/office/powerpoint/2010/main" val="2773251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a:t>
            </a:r>
            <a:r>
              <a:rPr lang="pt-BR" dirty="0" smtClean="0"/>
              <a:t>Inicial</a:t>
            </a:r>
            <a:r>
              <a:rPr lang="pt-BR" dirty="0"/>
              <a:t>: </a:t>
            </a:r>
            <a:r>
              <a:rPr lang="pt-BR" dirty="0" smtClean="0"/>
              <a:t>Jogo da Coroa</a:t>
            </a:r>
            <a:endParaRPr lang="pt-BR" dirty="0"/>
          </a:p>
        </p:txBody>
      </p:sp>
      <p:sp>
        <p:nvSpPr>
          <p:cNvPr id="6" name="Espaço Reservado para Conteúdo 5"/>
          <p:cNvSpPr>
            <a:spLocks noGrp="1"/>
          </p:cNvSpPr>
          <p:nvPr>
            <p:ph idx="1"/>
          </p:nvPr>
        </p:nvSpPr>
        <p:spPr/>
        <p:txBody>
          <a:bodyPr>
            <a:normAutofit/>
          </a:bodyPr>
          <a:lstStyle/>
          <a:p>
            <a:r>
              <a:rPr lang="pt-BR" dirty="0"/>
              <a:t>O jogo </a:t>
            </a:r>
            <a:r>
              <a:rPr lang="pt-BR" dirty="0" err="1" smtClean="0"/>
              <a:t>Jogo</a:t>
            </a:r>
            <a:r>
              <a:rPr lang="pt-BR" dirty="0" smtClean="0"/>
              <a:t> da Coroa </a:t>
            </a:r>
            <a:r>
              <a:rPr lang="pt-BR" dirty="0"/>
              <a:t>é um exemplo de jogo de </a:t>
            </a:r>
            <a:r>
              <a:rPr lang="pt-BR" dirty="0" smtClean="0"/>
              <a:t>estratégia e sorte, </a:t>
            </a:r>
            <a:r>
              <a:rPr lang="pt-BR" dirty="0"/>
              <a:t>no qual, o jogador precisa posicionar suas pedras </a:t>
            </a:r>
            <a:r>
              <a:rPr lang="pt-BR" dirty="0" smtClean="0"/>
              <a:t>a fim de formar uma trilha no </a:t>
            </a:r>
            <a:r>
              <a:rPr lang="pt-BR" dirty="0" smtClean="0"/>
              <a:t>tabuleiro</a:t>
            </a:r>
            <a:r>
              <a:rPr lang="pt-BR" dirty="0" smtClean="0"/>
              <a:t>. Contudo, existe o risco de os dois jogadores escolherem uma mesma casa e terem que disputá-la no Cara ou Coroa.</a:t>
            </a:r>
            <a:endParaRPr lang="pt-BR" dirty="0" smtClean="0"/>
          </a:p>
          <a:p>
            <a:r>
              <a:rPr lang="pt-BR" dirty="0" smtClean="0"/>
              <a:t>Ele </a:t>
            </a:r>
            <a:r>
              <a:rPr lang="pt-BR" dirty="0"/>
              <a:t>pode ser desenvolvido para </a:t>
            </a:r>
            <a:r>
              <a:rPr lang="pt-BR" dirty="0" err="1" smtClean="0"/>
              <a:t>PC’s</a:t>
            </a:r>
            <a:r>
              <a:rPr lang="pt-BR" dirty="0" smtClean="0"/>
              <a:t>, consoles </a:t>
            </a:r>
            <a:r>
              <a:rPr lang="pt-BR" dirty="0"/>
              <a:t>e celulares.</a:t>
            </a:r>
          </a:p>
        </p:txBody>
      </p:sp>
    </p:spTree>
    <p:extLst>
      <p:ext uri="{BB962C8B-B14F-4D97-AF65-F5344CB8AC3E}">
        <p14:creationId xmlns:p14="http://schemas.microsoft.com/office/powerpoint/2010/main" val="1233414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a:t>
            </a:r>
            <a:r>
              <a:rPr lang="pt-BR" dirty="0" smtClean="0"/>
              <a:t>indicam </a:t>
            </a:r>
            <a:r>
              <a:rPr lang="pt-BR" dirty="0"/>
              <a:t>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SWOT: </a:t>
            </a:r>
            <a:r>
              <a:rPr lang="pt-BR" dirty="0" smtClean="0"/>
              <a:t>Jogo da Coroa</a:t>
            </a:r>
            <a:endParaRPr lang="pt-BR" dirty="0"/>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1202543760"/>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a:t>
                      </a:r>
                      <a:r>
                        <a:rPr lang="pt-BR" sz="1500" u="none" strike="noStrike" dirty="0" smtClean="0">
                          <a:effectLst/>
                        </a:rPr>
                        <a:t>Jogo da Coroa </a:t>
                      </a:r>
                      <a:r>
                        <a:rPr lang="pt-BR" sz="1500" u="none" strike="noStrike" dirty="0">
                          <a:effectLst/>
                        </a:rPr>
                        <a:t>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smtClean="0">
                          <a:effectLst/>
                        </a:rPr>
                        <a:t>O fator sorte pode ser determinante</a:t>
                      </a:r>
                      <a:r>
                        <a:rPr lang="pt-BR" sz="1500" u="none" strike="noStrike" baseline="0" dirty="0" smtClean="0">
                          <a:effectLst/>
                        </a:rPr>
                        <a:t> e prevalecer às habilidades do jogador.</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smtClean="0">
                          <a:effectLst/>
                        </a:rPr>
                        <a:t>Desenvolver</a:t>
                      </a:r>
                      <a:r>
                        <a:rPr lang="en-US" sz="1500" u="none" strike="noStrike" dirty="0" smtClean="0">
                          <a:effectLst/>
                        </a:rPr>
                        <a:t> um </a:t>
                      </a:r>
                      <a:r>
                        <a:rPr lang="en-US" sz="1500" u="none" strike="noStrike" dirty="0" err="1" smtClean="0">
                          <a:effectLst/>
                        </a:rPr>
                        <a:t>mecanismo</a:t>
                      </a:r>
                      <a:r>
                        <a:rPr lang="en-US" sz="1500" u="none" strike="noStrike" baseline="0" dirty="0" smtClean="0">
                          <a:effectLst/>
                        </a:rPr>
                        <a:t> que </a:t>
                      </a:r>
                      <a:r>
                        <a:rPr lang="en-US" sz="1500" u="none" strike="noStrike" baseline="0" dirty="0" err="1" smtClean="0">
                          <a:effectLst/>
                        </a:rPr>
                        <a:t>favoreça</a:t>
                      </a:r>
                      <a:r>
                        <a:rPr lang="en-US" sz="1500" u="none" strike="noStrike" baseline="0" dirty="0" smtClean="0">
                          <a:effectLst/>
                        </a:rPr>
                        <a:t> a </a:t>
                      </a:r>
                      <a:r>
                        <a:rPr lang="en-US" sz="1500" u="none" strike="noStrike" baseline="0" dirty="0" err="1" smtClean="0">
                          <a:effectLst/>
                        </a:rPr>
                        <a:t>melhor</a:t>
                      </a:r>
                      <a:r>
                        <a:rPr lang="en-US" sz="1500" u="none" strike="noStrike" baseline="0" dirty="0" smtClean="0">
                          <a:effectLst/>
                        </a:rPr>
                        <a:t> </a:t>
                      </a:r>
                      <a:r>
                        <a:rPr lang="en-US" sz="1500" u="none" strike="noStrike" baseline="0" dirty="0" err="1" smtClean="0">
                          <a:effectLst/>
                        </a:rPr>
                        <a:t>estratégia</a:t>
                      </a:r>
                      <a:r>
                        <a:rPr lang="en-US" sz="1500" u="none" strike="noStrike" baseline="0" dirty="0" smtClean="0">
                          <a:effectLst/>
                        </a:rPr>
                        <a:t> </a:t>
                      </a:r>
                      <a:r>
                        <a:rPr lang="en-US" sz="1500" u="none" strike="noStrike" baseline="0" dirty="0" err="1" smtClean="0">
                          <a:effectLst/>
                        </a:rPr>
                        <a:t>nas</a:t>
                      </a:r>
                      <a:r>
                        <a:rPr lang="en-US" sz="1500" u="none" strike="noStrike" baseline="0" dirty="0" smtClean="0">
                          <a:effectLst/>
                        </a:rPr>
                        <a:t> </a:t>
                      </a:r>
                      <a:r>
                        <a:rPr lang="en-US" sz="1500" u="none" strike="noStrike" baseline="0" dirty="0" err="1" smtClean="0">
                          <a:effectLst/>
                        </a:rPr>
                        <a:t>disputas</a:t>
                      </a:r>
                      <a:r>
                        <a:rPr lang="en-US" sz="1500" u="none" strike="noStrike" baseline="0" dirty="0" smtClean="0">
                          <a:effectLst/>
                        </a:rPr>
                        <a:t> </a:t>
                      </a:r>
                      <a:r>
                        <a:rPr lang="en-US" sz="1500" u="none" strike="noStrike" baseline="0" dirty="0" err="1" smtClean="0">
                          <a:effectLst/>
                        </a:rPr>
                        <a:t>por</a:t>
                      </a:r>
                      <a:r>
                        <a:rPr lang="en-US" sz="1500" u="none" strike="noStrike" baseline="0" dirty="0" smtClean="0">
                          <a:effectLst/>
                        </a:rPr>
                        <a:t> casas.</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Análise </a:t>
            </a:r>
            <a:r>
              <a:rPr lang="pt-BR" dirty="0"/>
              <a:t>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Aprovação do Conceito Inicial</a:t>
            </a:r>
            <a:endParaRPr lang="pt-BR" dirty="0"/>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Declaração </a:t>
            </a:r>
            <a:r>
              <a:rPr lang="pt-BR" dirty="0"/>
              <a:t>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r>
              <a:rPr lang="pt-BR" dirty="0" smtClean="0"/>
              <a:t>?</a:t>
            </a:r>
            <a:endParaRPr lang="pt-BR" i="1" dirty="0"/>
          </a:p>
        </p:txBody>
      </p:sp>
    </p:spTree>
    <p:extLst>
      <p:ext uri="{BB962C8B-B14F-4D97-AF65-F5344CB8AC3E}">
        <p14:creationId xmlns:p14="http://schemas.microsoft.com/office/powerpoint/2010/main" val="41522042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Declaração </a:t>
            </a:r>
            <a:r>
              <a:rPr lang="pt-BR" dirty="0"/>
              <a:t>da </a:t>
            </a:r>
            <a:r>
              <a:rPr lang="pt-BR" dirty="0" smtClean="0"/>
              <a:t>missão: </a:t>
            </a:r>
            <a:r>
              <a:rPr lang="pt-BR" dirty="0" smtClean="0"/>
              <a:t>Jogo da Coroa</a:t>
            </a:r>
            <a:endParaRPr lang="pt-BR" dirty="0"/>
          </a:p>
        </p:txBody>
      </p:sp>
      <p:sp>
        <p:nvSpPr>
          <p:cNvPr id="6" name="Espaço Reservado para Conteúdo 5"/>
          <p:cNvSpPr>
            <a:spLocks noGrp="1"/>
          </p:cNvSpPr>
          <p:nvPr>
            <p:ph idx="1"/>
          </p:nvPr>
        </p:nvSpPr>
        <p:spPr/>
        <p:txBody>
          <a:bodyPr>
            <a:normAutofit/>
          </a:bodyPr>
          <a:lstStyle/>
          <a:p>
            <a:r>
              <a:rPr lang="pt-BR" dirty="0" smtClean="0"/>
              <a:t>Uma </a:t>
            </a:r>
            <a:r>
              <a:rPr lang="pt-BR" dirty="0"/>
              <a:t>releitura mais desafiadora do tradicional jogo da velha, na qual </a:t>
            </a:r>
            <a:r>
              <a:rPr lang="pt-BR" dirty="0" smtClean="0"/>
              <a:t>o fator sorte pode ser determinante.</a:t>
            </a:r>
            <a:endParaRPr lang="pt-BR" dirty="0"/>
          </a:p>
        </p:txBody>
      </p:sp>
    </p:spTree>
    <p:extLst>
      <p:ext uri="{BB962C8B-B14F-4D97-AF65-F5344CB8AC3E}">
        <p14:creationId xmlns:p14="http://schemas.microsoft.com/office/powerpoint/2010/main" val="16882116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Cenário </a:t>
            </a:r>
            <a:r>
              <a:rPr lang="pt-BR" dirty="0"/>
              <a:t>do </a:t>
            </a:r>
            <a:r>
              <a:rPr lang="pt-BR" dirty="0" smtClean="0"/>
              <a:t>jogo: </a:t>
            </a:r>
            <a:r>
              <a:rPr lang="pt-BR" dirty="0" smtClean="0"/>
              <a:t>Jogo da Coroa</a:t>
            </a:r>
            <a:endParaRPr lang="pt-BR" dirty="0"/>
          </a:p>
        </p:txBody>
      </p:sp>
      <p:sp>
        <p:nvSpPr>
          <p:cNvPr id="6" name="Espaço Reservado para Conteúdo 5"/>
          <p:cNvSpPr>
            <a:spLocks noGrp="1"/>
          </p:cNvSpPr>
          <p:nvPr>
            <p:ph idx="1"/>
          </p:nvPr>
        </p:nvSpPr>
        <p:spPr/>
        <p:txBody>
          <a:bodyPr>
            <a:normAutofit fontScale="92500"/>
          </a:bodyPr>
          <a:lstStyle/>
          <a:p>
            <a:r>
              <a:rPr lang="pt-BR" dirty="0"/>
              <a:t>Tabuleiro quadrado com uma malha 5 x 5. A imagem de fundo </a:t>
            </a:r>
            <a:r>
              <a:rPr lang="pt-BR" dirty="0" smtClean="0"/>
              <a:t>varia de acordo com a tarefa a ser realizada pelo perdedor do jogo:</a:t>
            </a:r>
          </a:p>
          <a:p>
            <a:pPr marL="457200" indent="-457200" algn="l">
              <a:buFont typeface="Arial" panose="020B0604020202020204" pitchFamily="34" charset="0"/>
              <a:buChar char="•"/>
            </a:pPr>
            <a:r>
              <a:rPr lang="pt-BR" dirty="0" smtClean="0"/>
              <a:t>um gramado a ser aparado;</a:t>
            </a:r>
          </a:p>
          <a:p>
            <a:pPr marL="457200" indent="-457200" algn="l">
              <a:buFont typeface="Arial" panose="020B0604020202020204" pitchFamily="34" charset="0"/>
              <a:buChar char="•"/>
            </a:pPr>
            <a:r>
              <a:rPr lang="pt-BR" dirty="0" smtClean="0"/>
              <a:t>uma cerca para pintar; e</a:t>
            </a:r>
          </a:p>
          <a:p>
            <a:pPr marL="457200" indent="-457200" algn="l">
              <a:buFont typeface="Arial" panose="020B0604020202020204" pitchFamily="34" charset="0"/>
              <a:buChar char="•"/>
            </a:pPr>
            <a:r>
              <a:rPr lang="pt-BR" dirty="0" smtClean="0"/>
              <a:t>um sótão para organizar.</a:t>
            </a:r>
          </a:p>
          <a:p>
            <a:r>
              <a:rPr lang="pt-BR" dirty="0" smtClean="0"/>
              <a:t>Cada jogador terá 12 pedras. Terão pedras circulares amarelas </a:t>
            </a:r>
            <a:r>
              <a:rPr lang="pt-BR" dirty="0"/>
              <a:t>e </a:t>
            </a:r>
            <a:r>
              <a:rPr lang="pt-BR" dirty="0" smtClean="0"/>
              <a:t>quadradas azuis.</a:t>
            </a:r>
            <a:endParaRPr lang="pt-BR" dirty="0"/>
          </a:p>
        </p:txBody>
      </p:sp>
    </p:spTree>
    <p:extLst>
      <p:ext uri="{BB962C8B-B14F-4D97-AF65-F5344CB8AC3E}">
        <p14:creationId xmlns:p14="http://schemas.microsoft.com/office/powerpoint/2010/main" val="8168569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jogo</a:t>
            </a:r>
          </a:p>
        </p:txBody>
      </p:sp>
      <p:sp>
        <p:nvSpPr>
          <p:cNvPr id="6" name="Espaço Reservado para Conteúdo 5"/>
          <p:cNvSpPr>
            <a:spLocks noGrp="1"/>
          </p:cNvSpPr>
          <p:nvPr>
            <p:ph idx="1"/>
          </p:nvPr>
        </p:nvSpPr>
        <p:spPr/>
        <p:txBody>
          <a:bodyPr>
            <a:normAutofit fontScale="85000" lnSpcReduction="20000"/>
          </a:bodyPr>
          <a:lstStyle/>
          <a:p>
            <a:r>
              <a:rPr lang="pt-BR" dirty="0"/>
              <a:t>Abrange várias das ações que o jogador executa ou vivencia no jogo. Alguns dos sistemas que se encaixam nessa categoria são os seguintes:</a:t>
            </a:r>
          </a:p>
          <a:p>
            <a:pPr marL="457200" indent="-457200" algn="l">
              <a:buFont typeface="Arial" panose="020B0604020202020204" pitchFamily="34" charset="0"/>
              <a:buChar char="•"/>
            </a:pPr>
            <a:r>
              <a:rPr lang="pt-BR" dirty="0"/>
              <a:t>Desafios para o jogador;</a:t>
            </a:r>
          </a:p>
          <a:p>
            <a:pPr marL="457200" indent="-457200" algn="l">
              <a:buFont typeface="Arial" panose="020B0604020202020204" pitchFamily="34" charset="0"/>
              <a:buChar char="•"/>
            </a:pPr>
            <a:r>
              <a:rPr lang="pt-BR" dirty="0"/>
              <a:t>Recompensas do jogador;</a:t>
            </a:r>
          </a:p>
          <a:p>
            <a:pPr marL="457200" indent="-457200" algn="l">
              <a:buFont typeface="Arial" panose="020B0604020202020204" pitchFamily="34" charset="0"/>
              <a:buChar char="•"/>
            </a:pPr>
            <a:r>
              <a:rPr lang="pt-BR" dirty="0"/>
              <a:t>Curva de aprendizado;</a:t>
            </a:r>
          </a:p>
          <a:p>
            <a:pPr marL="457200" indent="-457200" algn="l">
              <a:buFont typeface="Arial" panose="020B0604020202020204" pitchFamily="34" charset="0"/>
              <a:buChar char="•"/>
            </a:pPr>
            <a:r>
              <a:rPr lang="pt-BR" dirty="0"/>
              <a:t>Esquema de controle;</a:t>
            </a:r>
          </a:p>
          <a:p>
            <a:pPr marL="457200" indent="-457200" algn="l">
              <a:buFont typeface="Arial" panose="020B0604020202020204" pitchFamily="34" charset="0"/>
              <a:buChar char="•"/>
            </a:pPr>
            <a:r>
              <a:rPr lang="pt-BR" dirty="0"/>
              <a:t>Ações do jogador; e</a:t>
            </a:r>
          </a:p>
          <a:p>
            <a:pPr marL="457200" indent="-457200" algn="l">
              <a:buFont typeface="Arial" panose="020B0604020202020204" pitchFamily="34" charset="0"/>
              <a:buChar char="•"/>
            </a:pPr>
            <a:r>
              <a:rPr lang="pt-BR" dirty="0"/>
              <a:t>Elementos multijogador.</a:t>
            </a:r>
          </a:p>
        </p:txBody>
      </p:sp>
    </p:spTree>
    <p:extLst>
      <p:ext uri="{BB962C8B-B14F-4D97-AF65-F5344CB8AC3E}">
        <p14:creationId xmlns:p14="http://schemas.microsoft.com/office/powerpoint/2010/main" val="40532995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a:t>
            </a:r>
            <a:r>
              <a:rPr lang="pt-BR" dirty="0" smtClean="0"/>
              <a:t>jogo: </a:t>
            </a:r>
            <a:r>
              <a:rPr lang="pt-BR" dirty="0" smtClean="0"/>
              <a:t>Jogo da Coroa</a:t>
            </a:r>
            <a:endParaRPr lang="pt-BR" dirty="0"/>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a:t>Dois jogadores </a:t>
            </a:r>
            <a:r>
              <a:rPr lang="pt-BR" dirty="0" smtClean="0"/>
              <a:t>tentam formar uma trilha no tabuleiro usando suas 12 pedras, </a:t>
            </a:r>
            <a:r>
              <a:rPr lang="pt-BR" dirty="0"/>
              <a:t>posicionando uma pedra a cada </a:t>
            </a:r>
            <a:r>
              <a:rPr lang="pt-BR" dirty="0" smtClean="0"/>
              <a:t>rodada;</a:t>
            </a:r>
          </a:p>
          <a:p>
            <a:pPr marL="457200" indent="-457200" algn="l">
              <a:buFont typeface="Arial" panose="020B0604020202020204" pitchFamily="34" charset="0"/>
              <a:buChar char="•"/>
            </a:pPr>
            <a:r>
              <a:rPr lang="pt-BR" dirty="0" smtClean="0"/>
              <a:t>A cada rodada, os jogadores decidem sua jogada em um tabuleiro auxiliar de forma secreta;</a:t>
            </a:r>
          </a:p>
          <a:p>
            <a:pPr marL="457200" indent="-457200" algn="l">
              <a:buFont typeface="Arial" panose="020B0604020202020204" pitchFamily="34" charset="0"/>
              <a:buChar char="•"/>
            </a:pPr>
            <a:r>
              <a:rPr lang="pt-BR" dirty="0" smtClean="0"/>
              <a:t>A jogada de cada um só será revelada quando ambos estiverem prontos;</a:t>
            </a:r>
            <a:endParaRPr lang="pt-BR" dirty="0"/>
          </a:p>
        </p:txBody>
      </p:sp>
    </p:spTree>
    <p:extLst>
      <p:ext uri="{BB962C8B-B14F-4D97-AF65-F5344CB8AC3E}">
        <p14:creationId xmlns:p14="http://schemas.microsoft.com/office/powerpoint/2010/main" val="36320157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Mecânica </a:t>
            </a:r>
            <a:r>
              <a:rPr lang="pt-BR" dirty="0"/>
              <a:t>do </a:t>
            </a:r>
            <a:r>
              <a:rPr lang="pt-BR" dirty="0" smtClean="0"/>
              <a:t>jogo: </a:t>
            </a:r>
            <a:r>
              <a:rPr lang="pt-BR" dirty="0" smtClean="0"/>
              <a:t>Jogo da Coroa</a:t>
            </a:r>
            <a:endParaRPr lang="pt-BR" dirty="0"/>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smtClean="0"/>
              <a:t>Se ambos escolherem a mesma casa ela será disputada no cara ou coroa e o perdedor posicionará sua pedra em uma das casas da extremidade do tabuleiro; e</a:t>
            </a:r>
          </a:p>
          <a:p>
            <a:pPr marL="457200" indent="-457200" algn="l">
              <a:buFont typeface="Arial" panose="020B0604020202020204" pitchFamily="34" charset="0"/>
              <a:buChar char="•"/>
            </a:pPr>
            <a:r>
              <a:rPr lang="pt-BR" dirty="0" smtClean="0"/>
              <a:t>Quando </a:t>
            </a:r>
            <a:r>
              <a:rPr lang="pt-BR" dirty="0"/>
              <a:t>todas as pedras de um jogador já estiverem no tabuleiro, esse poderá reposicionar uma pedra sua a cada rodada.</a:t>
            </a:r>
          </a:p>
        </p:txBody>
      </p:sp>
    </p:spTree>
    <p:extLst>
      <p:ext uri="{BB962C8B-B14F-4D97-AF65-F5344CB8AC3E}">
        <p14:creationId xmlns:p14="http://schemas.microsoft.com/office/powerpoint/2010/main" val="5947285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História</a:t>
            </a:r>
          </a:p>
        </p:txBody>
      </p:sp>
      <p:sp>
        <p:nvSpPr>
          <p:cNvPr id="6" name="Espaço Reservado para Conteúdo 5"/>
          <p:cNvSpPr>
            <a:spLocks noGrp="1"/>
          </p:cNvSpPr>
          <p:nvPr>
            <p:ph idx="1"/>
          </p:nvPr>
        </p:nvSpPr>
        <p:spPr/>
        <p:txBody>
          <a:bodyPr>
            <a:normAutofit/>
          </a:bodyPr>
          <a:lstStyle/>
          <a:p>
            <a:r>
              <a:rPr lang="pt-BR" dirty="0"/>
              <a:t>Os jogadores estão cada vez mais interessados em uma boa história. Os detalhes da história não precisam ser totalmente definidos na fase conceitual. Isso é algo que o redator pode trabalhar enquanto o designer finaliza os documentos de design.</a:t>
            </a:r>
          </a:p>
        </p:txBody>
      </p:sp>
    </p:spTree>
    <p:extLst>
      <p:ext uri="{BB962C8B-B14F-4D97-AF65-F5344CB8AC3E}">
        <p14:creationId xmlns:p14="http://schemas.microsoft.com/office/powerpoint/2010/main" val="31657761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Sinopse </a:t>
            </a:r>
            <a:r>
              <a:rPr lang="pt-BR" dirty="0"/>
              <a:t>da </a:t>
            </a:r>
            <a:r>
              <a:rPr lang="pt-BR" dirty="0" smtClean="0"/>
              <a:t>História: </a:t>
            </a:r>
            <a:r>
              <a:rPr lang="pt-BR" dirty="0" smtClean="0"/>
              <a:t>Jogo da Coroa</a:t>
            </a:r>
            <a:endParaRPr lang="pt-BR" dirty="0"/>
          </a:p>
        </p:txBody>
      </p:sp>
      <p:sp>
        <p:nvSpPr>
          <p:cNvPr id="6" name="Espaço Reservado para Conteúdo 5"/>
          <p:cNvSpPr>
            <a:spLocks noGrp="1"/>
          </p:cNvSpPr>
          <p:nvPr>
            <p:ph idx="1"/>
          </p:nvPr>
        </p:nvSpPr>
        <p:spPr/>
        <p:txBody>
          <a:bodyPr>
            <a:normAutofit fontScale="92500" lnSpcReduction="10000"/>
          </a:bodyPr>
          <a:lstStyle/>
          <a:p>
            <a:r>
              <a:rPr lang="pt-BR" dirty="0" smtClean="0"/>
              <a:t>Dois irmãos jovens elegeram a mesma mulher como musa de suas vidas, a vizinha viúva da casa ao lado.</a:t>
            </a:r>
          </a:p>
          <a:p>
            <a:r>
              <a:rPr lang="pt-BR" dirty="0" smtClean="0"/>
              <a:t>- Que coroa! – diziam eles.</a:t>
            </a:r>
          </a:p>
          <a:p>
            <a:r>
              <a:rPr lang="pt-BR" dirty="0" smtClean="0"/>
              <a:t>Um dia ela pede a ajuda deles para realizar duas tarefas. Uma delas é lavar o carro com ela (tarefa desejada pelos dois). A outra tarefa ... não importa ... ficará com o perdedor.</a:t>
            </a:r>
          </a:p>
          <a:p>
            <a:r>
              <a:rPr lang="pt-BR" dirty="0" smtClean="0"/>
              <a:t>Para resolver o impasse a coroa propõem que disputem as tarefas no jogo que está sendo desenvolvido.</a:t>
            </a:r>
            <a:endParaRPr lang="pt-BR" dirty="0"/>
          </a:p>
        </p:txBody>
      </p:sp>
    </p:spTree>
    <p:extLst>
      <p:ext uri="{BB962C8B-B14F-4D97-AF65-F5344CB8AC3E}">
        <p14:creationId xmlns:p14="http://schemas.microsoft.com/office/powerpoint/2010/main" val="5235360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sp>
        <p:nvSpPr>
          <p:cNvPr id="6" name="Espaço Reservado para Conteúdo 5"/>
          <p:cNvSpPr>
            <a:spLocks noGrp="1"/>
          </p:cNvSpPr>
          <p:nvPr>
            <p:ph idx="1"/>
          </p:nvPr>
        </p:nvSpPr>
        <p:spPr/>
        <p:txBody>
          <a:bodyPr>
            <a:normAutofit/>
          </a:bodyPr>
          <a:lstStyle/>
          <a:p>
            <a:r>
              <a:rPr lang="pt-BR" dirty="0"/>
              <a:t>Mostra a aparência dos elementos visuais do jogo antes de qualquer </a:t>
            </a:r>
            <a:r>
              <a:rPr lang="pt-BR" i="1" dirty="0" err="1"/>
              <a:t>asset</a:t>
            </a:r>
            <a:r>
              <a:rPr lang="pt-BR" dirty="0"/>
              <a:t> artístico ser produzido.</a:t>
            </a:r>
          </a:p>
          <a:p>
            <a:r>
              <a:rPr lang="pt-BR" dirty="0"/>
              <a:t>Ela pode ser apreciada por qualquer pessoa da equipe. Já que todos estarão olhando a mesma coisa, é uma ferramenta útil para transmitir a visão do jogo.</a:t>
            </a:r>
          </a:p>
        </p:txBody>
      </p:sp>
    </p:spTree>
    <p:extLst>
      <p:ext uri="{BB962C8B-B14F-4D97-AF65-F5344CB8AC3E}">
        <p14:creationId xmlns:p14="http://schemas.microsoft.com/office/powerpoint/2010/main" val="36424345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smtClean="0"/>
              <a:t>”. Extraído de [2].</a:t>
            </a:r>
            <a:endParaRPr lang="pt-BR" sz="2400" dirty="0"/>
          </a:p>
        </p:txBody>
      </p:sp>
    </p:spTree>
    <p:extLst>
      <p:ext uri="{BB962C8B-B14F-4D97-AF65-F5344CB8AC3E}">
        <p14:creationId xmlns:p14="http://schemas.microsoft.com/office/powerpoint/2010/main" val="496028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830997"/>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a:t>”. Extraído de [2].</a:t>
            </a:r>
          </a:p>
        </p:txBody>
      </p:sp>
    </p:spTree>
    <p:extLst>
      <p:ext uri="{BB962C8B-B14F-4D97-AF65-F5344CB8AC3E}">
        <p14:creationId xmlns:p14="http://schemas.microsoft.com/office/powerpoint/2010/main" val="35600794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Primeiro esboço do medalhão de um jogo </a:t>
            </a:r>
            <a:r>
              <a:rPr lang="pt-BR" sz="2400" dirty="0" smtClean="0"/>
              <a:t>fictício.</a:t>
            </a:r>
            <a:br>
              <a:rPr lang="pt-BR" sz="2400" dirty="0" smtClean="0"/>
            </a:br>
            <a:r>
              <a:rPr lang="pt-BR" sz="2400" dirty="0" smtClean="0"/>
              <a:t>Extraído </a:t>
            </a:r>
            <a:r>
              <a:rPr lang="pt-BR" sz="2400" dirty="0"/>
              <a:t>de [2].</a:t>
            </a:r>
          </a:p>
        </p:txBody>
      </p:sp>
    </p:spTree>
    <p:extLst>
      <p:ext uri="{BB962C8B-B14F-4D97-AF65-F5344CB8AC3E}">
        <p14:creationId xmlns:p14="http://schemas.microsoft.com/office/powerpoint/2010/main" val="1914680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Segundo esboço do medalhão de um jogo fictício.</a:t>
            </a:r>
            <a:br>
              <a:rPr lang="pt-BR" sz="2400" dirty="0"/>
            </a:br>
            <a:r>
              <a:rPr lang="pt-BR" sz="2400" dirty="0" smtClean="0"/>
              <a:t>Extraído </a:t>
            </a:r>
            <a:r>
              <a:rPr lang="pt-BR" sz="2400" dirty="0"/>
              <a:t>de [2].</a:t>
            </a:r>
          </a:p>
        </p:txBody>
      </p:sp>
    </p:spTree>
    <p:extLst>
      <p:ext uri="{BB962C8B-B14F-4D97-AF65-F5344CB8AC3E}">
        <p14:creationId xmlns:p14="http://schemas.microsoft.com/office/powerpoint/2010/main" val="33731172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Terceiro esboço do medalhão de um jogo </a:t>
            </a:r>
            <a:r>
              <a:rPr lang="pt-BR" sz="2400" dirty="0" smtClean="0"/>
              <a:t>fictício.</a:t>
            </a:r>
            <a:br>
              <a:rPr lang="pt-BR" sz="2400" dirty="0" smtClean="0"/>
            </a:br>
            <a:r>
              <a:rPr lang="pt-BR" sz="2400" dirty="0" smtClean="0"/>
              <a:t>Extraído </a:t>
            </a:r>
            <a:r>
              <a:rPr lang="pt-BR" sz="2400" dirty="0"/>
              <a:t>de [2].</a:t>
            </a:r>
          </a:p>
        </p:txBody>
      </p:sp>
    </p:spTree>
    <p:extLst>
      <p:ext uri="{BB962C8B-B14F-4D97-AF65-F5344CB8AC3E}">
        <p14:creationId xmlns:p14="http://schemas.microsoft.com/office/powerpoint/2010/main" val="26686372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e “clean” Extraído de [2].</a:t>
            </a:r>
          </a:p>
        </p:txBody>
      </p:sp>
    </p:spTree>
    <p:extLst>
      <p:ext uri="{BB962C8B-B14F-4D97-AF65-F5344CB8AC3E}">
        <p14:creationId xmlns:p14="http://schemas.microsoft.com/office/powerpoint/2010/main" val="8299158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3" name="Espaço Reservado para Conteúdo 2"/>
          <p:cNvPicPr>
            <a:picLocks noGrp="1" noChangeAspect="1"/>
          </p:cNvPicPr>
          <p:nvPr>
            <p:ph idx="1"/>
          </p:nvPr>
        </p:nvPicPr>
        <p:blipFill>
          <a:blip r:embed="rId3"/>
          <a:stretch>
            <a:fillRect/>
          </a:stretch>
        </p:blipFill>
        <p:spPr>
          <a:xfrm>
            <a:off x="3459790" y="1290639"/>
            <a:ext cx="5272420" cy="4179720"/>
          </a:xfrm>
          <a:prstGeom prst="rect">
            <a:avLst/>
          </a:prstGeom>
        </p:spPr>
      </p:pic>
      <p:sp>
        <p:nvSpPr>
          <p:cNvPr id="6" name="CaixaDeTexto 5"/>
          <p:cNvSpPr txBox="1"/>
          <p:nvPr/>
        </p:nvSpPr>
        <p:spPr>
          <a:xfrm>
            <a:off x="1155032" y="5499872"/>
            <a:ext cx="9881937" cy="830997"/>
          </a:xfrm>
          <a:prstGeom prst="rect">
            <a:avLst/>
          </a:prstGeom>
          <a:noFill/>
        </p:spPr>
        <p:txBody>
          <a:bodyPr wrap="square" rtlCol="0">
            <a:spAutoFit/>
          </a:bodyPr>
          <a:lstStyle/>
          <a:p>
            <a:pPr algn="ctr"/>
            <a:r>
              <a:rPr lang="pt-BR" sz="2400" dirty="0"/>
              <a:t>O medalhão começa a receber os detalhes e texturas, como as ferrugens e os reflexos dos diamantes, rumo à finalização. Extraído de [2].</a:t>
            </a:r>
          </a:p>
        </p:txBody>
      </p:sp>
    </p:spTree>
    <p:extLst>
      <p:ext uri="{BB962C8B-B14F-4D97-AF65-F5344CB8AC3E}">
        <p14:creationId xmlns:p14="http://schemas.microsoft.com/office/powerpoint/2010/main" val="8432125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Arte </a:t>
            </a:r>
            <a:r>
              <a:rPr lang="pt-BR" dirty="0"/>
              <a:t>Conceitual</a:t>
            </a:r>
          </a:p>
        </p:txBody>
      </p:sp>
      <p:pic>
        <p:nvPicPr>
          <p:cNvPr id="4" name="Espaço Reservado para Conteúdo 3"/>
          <p:cNvPicPr>
            <a:picLocks noGrp="1" noChangeAspect="1"/>
          </p:cNvPicPr>
          <p:nvPr>
            <p:ph idx="1"/>
          </p:nvPr>
        </p:nvPicPr>
        <p:blipFill>
          <a:blip r:embed="rId3"/>
          <a:stretch>
            <a:fillRect/>
          </a:stretch>
        </p:blipFill>
        <p:spPr>
          <a:xfrm>
            <a:off x="4491173" y="1290639"/>
            <a:ext cx="3209654" cy="4195761"/>
          </a:xfrm>
          <a:prstGeom prst="rect">
            <a:avLst/>
          </a:prstGeom>
        </p:spPr>
      </p:pic>
      <p:sp>
        <p:nvSpPr>
          <p:cNvPr id="6" name="CaixaDeTexto 5"/>
          <p:cNvSpPr txBox="1"/>
          <p:nvPr/>
        </p:nvSpPr>
        <p:spPr>
          <a:xfrm>
            <a:off x="1187116" y="5628208"/>
            <a:ext cx="10186737" cy="830997"/>
          </a:xfrm>
          <a:prstGeom prst="rect">
            <a:avLst/>
          </a:prstGeom>
          <a:noFill/>
        </p:spPr>
        <p:txBody>
          <a:bodyPr wrap="square" rtlCol="0">
            <a:spAutoFit/>
          </a:bodyPr>
          <a:lstStyle/>
          <a:p>
            <a:pPr algn="ctr"/>
            <a:r>
              <a:rPr lang="pt-BR" sz="2400" dirty="0"/>
              <a:t>A imagem final pode ser impressa e exibida ao público alvo por meio de pôsteres e panfletos, entre outros. Extraído de [2].</a:t>
            </a:r>
          </a:p>
        </p:txBody>
      </p:sp>
    </p:spTree>
    <p:extLst>
      <p:ext uri="{BB962C8B-B14F-4D97-AF65-F5344CB8AC3E}">
        <p14:creationId xmlns:p14="http://schemas.microsoft.com/office/powerpoint/2010/main" val="27742970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Elementos de Áudio</a:t>
            </a:r>
            <a:endParaRPr lang="pt-BR" dirty="0"/>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a:t>O áudio é uma parte crucial do jogo, já que ajuda na ambientação do mesmo. A visão geral do áudio responde a perguntas como as seguintes:</a:t>
            </a:r>
          </a:p>
          <a:p>
            <a:r>
              <a:rPr lang="pt-BR" dirty="0"/>
              <a:t>Cada personagem terá uma voz exclusiva?</a:t>
            </a:r>
          </a:p>
          <a:p>
            <a:r>
              <a:rPr lang="pt-BR" dirty="0"/>
              <a:t>Como as pistas de voz funcionarão no jogo?</a:t>
            </a:r>
          </a:p>
          <a:p>
            <a:r>
              <a:rPr lang="pt-BR" dirty="0"/>
              <a:t>Que tipos de música funcionarão melhor no jogo?</a:t>
            </a:r>
          </a:p>
          <a:p>
            <a:r>
              <a:rPr lang="pt-BR" dirty="0"/>
              <a:t>Em que partes do jogo a música será tocada?</a:t>
            </a:r>
          </a:p>
          <a:p>
            <a:r>
              <a:rPr lang="pt-BR" dirty="0"/>
              <a:t>Que tipos de efeitos sonoros funcionarão melhor no jogo?</a:t>
            </a:r>
          </a:p>
        </p:txBody>
      </p:sp>
    </p:spTree>
    <p:extLst>
      <p:ext uri="{BB962C8B-B14F-4D97-AF65-F5344CB8AC3E}">
        <p14:creationId xmlns:p14="http://schemas.microsoft.com/office/powerpoint/2010/main" val="28342059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Prototipagem</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A prototipagem é um componente-chave do desenvolvimento de jogos. Ela dá à equipe várias oportunidades de validar novos recursos da </a:t>
            </a:r>
            <a:r>
              <a:rPr lang="pt-BR" dirty="0" err="1" smtClean="0"/>
              <a:t>jogabilidade</a:t>
            </a:r>
            <a:r>
              <a:rPr lang="pt-BR" dirty="0" smtClean="0"/>
              <a:t>.</a:t>
            </a:r>
          </a:p>
          <a:p>
            <a:r>
              <a:rPr lang="pt-BR" b="1" dirty="0" smtClean="0"/>
              <a:t>O protótipo não tem necessariamente de ser jogável na forma digital</a:t>
            </a:r>
            <a:r>
              <a:rPr lang="pt-BR" dirty="0" smtClean="0"/>
              <a:t>.</a:t>
            </a:r>
          </a:p>
          <a:p>
            <a:r>
              <a:rPr lang="pt-BR" dirty="0" smtClean="0"/>
              <a:t>Em alguns casos, a </a:t>
            </a:r>
            <a:r>
              <a:rPr lang="pt-BR" dirty="0" err="1" smtClean="0"/>
              <a:t>jogabilidade</a:t>
            </a:r>
            <a:r>
              <a:rPr lang="pt-BR" dirty="0" smtClean="0"/>
              <a:t> pode ser </a:t>
            </a:r>
            <a:r>
              <a:rPr lang="pt-BR" dirty="0" err="1" smtClean="0"/>
              <a:t>prototipada</a:t>
            </a:r>
            <a:r>
              <a:rPr lang="pt-BR" dirty="0" smtClean="0"/>
              <a:t> com jogos de tabuleiro existentes, um baralho ou uma imitação com papel e caneta.</a:t>
            </a:r>
            <a:endParaRPr lang="pt-BR" dirty="0"/>
          </a:p>
        </p:txBody>
      </p:sp>
    </p:spTree>
    <p:extLst>
      <p:ext uri="{BB962C8B-B14F-4D97-AF65-F5344CB8AC3E}">
        <p14:creationId xmlns:p14="http://schemas.microsoft.com/office/powerpoint/2010/main" val="94154394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1026" name="Picture 2" descr="https://www.fabricadejogos.net/wp/wp-content/uploads/2016/02/prototipo_papel_jogo.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89237" y="1323181"/>
            <a:ext cx="67627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4946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3" name="k-nfWQLmlMk"/>
          <p:cNvPicPr>
            <a:picLocks noGrp="1" noRot="1" noChangeAspect="1"/>
          </p:cNvPicPr>
          <p:nvPr>
            <p:ph idx="1"/>
            <a:videoFile r:link="rId1"/>
          </p:nvPr>
        </p:nvPicPr>
        <p:blipFill>
          <a:blip r:embed="rId4"/>
          <a:stretch>
            <a:fillRect/>
          </a:stretch>
        </p:blipFill>
        <p:spPr>
          <a:xfrm>
            <a:off x="2187003" y="1602124"/>
            <a:ext cx="7817995" cy="4397623"/>
          </a:xfrm>
          <a:prstGeom prst="rect">
            <a:avLst/>
          </a:prstGeom>
        </p:spPr>
      </p:pic>
    </p:spTree>
    <p:extLst>
      <p:ext uri="{BB962C8B-B14F-4D97-AF65-F5344CB8AC3E}">
        <p14:creationId xmlns:p14="http://schemas.microsoft.com/office/powerpoint/2010/main" val="99277610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Riscos são coisas que podem dar errado em um projeto, como um membro-chave da equipe sair no meio do processo, a não conclusão do pipeline gráfico a tempo para o início da produção ou um fornecedor externo perder sua data final de entrega.</a:t>
            </a:r>
          </a:p>
          <a:p>
            <a:r>
              <a:rPr lang="pt-BR" dirty="0"/>
              <a:t>É um processo contínuo e o produtor deve estar sempre consciente de quais são os maiores riscos para o jogo, até mesmo após a produção começar.</a:t>
            </a:r>
          </a:p>
        </p:txBody>
      </p:sp>
    </p:spTree>
    <p:extLst>
      <p:ext uri="{BB962C8B-B14F-4D97-AF65-F5344CB8AC3E}">
        <p14:creationId xmlns:p14="http://schemas.microsoft.com/office/powerpoint/2010/main" val="37087405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pic>
        <p:nvPicPr>
          <p:cNvPr id="2" name="Content Placeholder 1">
            <a:extLst>
              <a:ext uri="{FF2B5EF4-FFF2-40B4-BE49-F238E27FC236}">
                <a16:creationId xmlns:a16="http://schemas.microsoft.com/office/drawing/2014/main" id="{039787A8-3D06-47BE-BA58-C8C0838B59A5}"/>
              </a:ext>
            </a:extLst>
          </p:cNvPr>
          <p:cNvPicPr>
            <a:picLocks noGrp="1" noChangeAspect="1"/>
          </p:cNvPicPr>
          <p:nvPr>
            <p:ph idx="1"/>
          </p:nvPr>
        </p:nvPicPr>
        <p:blipFill>
          <a:blip r:embed="rId3"/>
          <a:stretch>
            <a:fillRect/>
          </a:stretch>
        </p:blipFill>
        <p:spPr>
          <a:xfrm>
            <a:off x="3770738" y="1181187"/>
            <a:ext cx="4650525" cy="4368675"/>
          </a:xfrm>
          <a:prstGeom prst="rect">
            <a:avLst/>
          </a:prstGeom>
        </p:spPr>
      </p:pic>
      <p:sp>
        <p:nvSpPr>
          <p:cNvPr id="7" name="CaixaDeTexto 5">
            <a:extLst>
              <a:ext uri="{FF2B5EF4-FFF2-40B4-BE49-F238E27FC236}">
                <a16:creationId xmlns:a16="http://schemas.microsoft.com/office/drawing/2014/main" id="{487C4CF7-53B2-4B56-BEEC-1BD8BD568CAD}"/>
              </a:ext>
            </a:extLst>
          </p:cNvPr>
          <p:cNvSpPr txBox="1"/>
          <p:nvPr/>
        </p:nvSpPr>
        <p:spPr>
          <a:xfrm>
            <a:off x="2192417" y="5724460"/>
            <a:ext cx="7807166" cy="461665"/>
          </a:xfrm>
          <a:prstGeom prst="rect">
            <a:avLst/>
          </a:prstGeom>
          <a:noFill/>
        </p:spPr>
        <p:txBody>
          <a:bodyPr wrap="square" rtlCol="0">
            <a:spAutoFit/>
          </a:bodyPr>
          <a:lstStyle/>
          <a:p>
            <a:pPr algn="ctr"/>
            <a:r>
              <a:rPr lang="pt-BR" sz="2400" dirty="0"/>
              <a:t>Grade de classificação de riscos. Extraído de </a:t>
            </a:r>
            <a:r>
              <a:rPr lang="pt-BR" sz="2400" dirty="0" smtClean="0"/>
              <a:t>[1].</a:t>
            </a:r>
            <a:endParaRPr lang="pt-BR" sz="2400" dirty="0"/>
          </a:p>
        </p:txBody>
      </p:sp>
    </p:spTree>
    <p:extLst>
      <p:ext uri="{BB962C8B-B14F-4D97-AF65-F5344CB8AC3E}">
        <p14:creationId xmlns:p14="http://schemas.microsoft.com/office/powerpoint/2010/main" val="256838519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Análise </a:t>
            </a:r>
            <a:r>
              <a:rPr lang="pt-BR" dirty="0"/>
              <a:t>de Risco</a:t>
            </a:r>
          </a:p>
        </p:txBody>
      </p:sp>
      <p:graphicFrame>
        <p:nvGraphicFramePr>
          <p:cNvPr id="6" name="Content Placeholder 5">
            <a:extLst>
              <a:ext uri="{FF2B5EF4-FFF2-40B4-BE49-F238E27FC236}">
                <a16:creationId xmlns:a16="http://schemas.microsoft.com/office/drawing/2014/main" id="{2D32F533-3D60-4EA9-B64C-C52D5FDF8E51}"/>
              </a:ext>
            </a:extLst>
          </p:cNvPr>
          <p:cNvGraphicFramePr>
            <a:graphicFrameLocks noGrp="1"/>
          </p:cNvGraphicFramePr>
          <p:nvPr>
            <p:ph idx="1"/>
            <p:extLst>
              <p:ext uri="{D42A27DB-BD31-4B8C-83A1-F6EECF244321}">
                <p14:modId xmlns:p14="http://schemas.microsoft.com/office/powerpoint/2010/main" val="1957718869"/>
              </p:ext>
            </p:extLst>
          </p:nvPr>
        </p:nvGraphicFramePr>
        <p:xfrm>
          <a:off x="455156" y="2200841"/>
          <a:ext cx="11281688" cy="2648745"/>
        </p:xfrm>
        <a:graphic>
          <a:graphicData uri="http://schemas.openxmlformats.org/drawingml/2006/table">
            <a:tbl>
              <a:tblPr>
                <a:tableStyleId>{BDBED569-4797-4DF1-A0F4-6AAB3CD982D8}</a:tableStyleId>
              </a:tblPr>
              <a:tblGrid>
                <a:gridCol w="2235745">
                  <a:extLst>
                    <a:ext uri="{9D8B030D-6E8A-4147-A177-3AD203B41FA5}">
                      <a16:colId xmlns:a16="http://schemas.microsoft.com/office/drawing/2014/main" val="277938147"/>
                    </a:ext>
                  </a:extLst>
                </a:gridCol>
                <a:gridCol w="2235745">
                  <a:extLst>
                    <a:ext uri="{9D8B030D-6E8A-4147-A177-3AD203B41FA5}">
                      <a16:colId xmlns:a16="http://schemas.microsoft.com/office/drawing/2014/main" val="1497518088"/>
                    </a:ext>
                  </a:extLst>
                </a:gridCol>
                <a:gridCol w="2235745">
                  <a:extLst>
                    <a:ext uri="{9D8B030D-6E8A-4147-A177-3AD203B41FA5}">
                      <a16:colId xmlns:a16="http://schemas.microsoft.com/office/drawing/2014/main" val="4186224833"/>
                    </a:ext>
                  </a:extLst>
                </a:gridCol>
                <a:gridCol w="2235745">
                  <a:extLst>
                    <a:ext uri="{9D8B030D-6E8A-4147-A177-3AD203B41FA5}">
                      <a16:colId xmlns:a16="http://schemas.microsoft.com/office/drawing/2014/main" val="3379286649"/>
                    </a:ext>
                  </a:extLst>
                </a:gridCol>
                <a:gridCol w="2338708">
                  <a:extLst>
                    <a:ext uri="{9D8B030D-6E8A-4147-A177-3AD203B41FA5}">
                      <a16:colId xmlns:a16="http://schemas.microsoft.com/office/drawing/2014/main" val="625743324"/>
                    </a:ext>
                  </a:extLst>
                </a:gridCol>
              </a:tblGrid>
              <a:tr h="588610">
                <a:tc>
                  <a:txBody>
                    <a:bodyPr/>
                    <a:lstStyle/>
                    <a:p>
                      <a:pPr algn="ctr" fontAlgn="t"/>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Probabilidade</a:t>
                      </a:r>
                      <a:r>
                        <a:rPr lang="en-US" sz="1700" b="1" u="none" strike="noStrike" dirty="0">
                          <a:solidFill>
                            <a:schemeClr val="bg1"/>
                          </a:solidFill>
                          <a:effectLst/>
                        </a:rPr>
                        <a:t> de </a:t>
                      </a:r>
                      <a:r>
                        <a:rPr lang="en-US" sz="1700" b="1" u="none" strike="noStrike" dirty="0" err="1">
                          <a:solidFill>
                            <a:schemeClr val="bg1"/>
                          </a:solidFill>
                          <a:effectLst/>
                        </a:rPr>
                        <a:t>ocorrência</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Impacto</a:t>
                      </a:r>
                      <a:r>
                        <a:rPr lang="en-US" sz="1700" b="1" u="none" strike="noStrike" dirty="0">
                          <a:solidFill>
                            <a:schemeClr val="bg1"/>
                          </a:solidFill>
                          <a:effectLst/>
                        </a:rPr>
                        <a:t> </a:t>
                      </a:r>
                      <a:r>
                        <a:rPr lang="en-US" sz="1700" b="1" u="none" strike="noStrike" dirty="0" err="1">
                          <a:solidFill>
                            <a:schemeClr val="bg1"/>
                          </a:solidFill>
                          <a:effectLst/>
                        </a:rPr>
                        <a:t>sobre</a:t>
                      </a:r>
                      <a:r>
                        <a:rPr lang="en-US" sz="1700" b="1" u="none" strike="noStrike" dirty="0">
                          <a:solidFill>
                            <a:schemeClr val="bg1"/>
                          </a:solidFill>
                          <a:effectLst/>
                        </a:rPr>
                        <a:t> o </a:t>
                      </a:r>
                      <a:r>
                        <a:rPr lang="en-US" sz="1700" b="1" u="none" strike="noStrike" dirty="0" err="1">
                          <a:solidFill>
                            <a:schemeClr val="bg1"/>
                          </a:solidFill>
                          <a:effectLst/>
                        </a:rPr>
                        <a:t>projeto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Classificação</a:t>
                      </a:r>
                      <a:r>
                        <a:rPr lang="en-US" sz="1700" b="1" u="none" strike="noStrike" dirty="0">
                          <a:solidFill>
                            <a:schemeClr val="bg1"/>
                          </a:solidFill>
                          <a:effectLst/>
                        </a:rPr>
                        <a:t> de </a:t>
                      </a:r>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Estratégias</a:t>
                      </a:r>
                      <a:r>
                        <a:rPr lang="en-US" sz="1700" b="1" u="none" strike="noStrike" dirty="0">
                          <a:solidFill>
                            <a:schemeClr val="bg1"/>
                          </a:solidFill>
                          <a:effectLst/>
                        </a:rPr>
                        <a:t> de </a:t>
                      </a:r>
                      <a:r>
                        <a:rPr lang="en-US" sz="1700" b="1" u="none" strike="noStrike" dirty="0" err="1">
                          <a:solidFill>
                            <a:schemeClr val="bg1"/>
                          </a:solidFill>
                          <a:effectLst/>
                        </a:rPr>
                        <a:t>mitigação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extLst>
                  <a:ext uri="{0D108BD9-81ED-4DB2-BD59-A6C34878D82A}">
                    <a16:rowId xmlns:a16="http://schemas.microsoft.com/office/drawing/2014/main" val="18960864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524075901"/>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59365669"/>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67812651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207583397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8713049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469021867"/>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dirty="0">
                          <a:effectLst/>
                        </a:rPr>
                        <a:t> </a:t>
                      </a:r>
                      <a:endParaRPr lang="en-US" sz="1700" b="0" i="0" u="none" strike="noStrike" dirty="0">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535213648"/>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Planilha de análise de risco. Extraído de </a:t>
            </a:r>
            <a:r>
              <a:rPr lang="pt-BR" sz="2400" dirty="0" smtClean="0"/>
              <a:t>[1].</a:t>
            </a:r>
            <a:endParaRPr lang="pt-BR" sz="2400" dirty="0"/>
          </a:p>
        </p:txBody>
      </p:sp>
    </p:spTree>
    <p:extLst>
      <p:ext uri="{BB962C8B-B14F-4D97-AF65-F5344CB8AC3E}">
        <p14:creationId xmlns:p14="http://schemas.microsoft.com/office/powerpoint/2010/main" val="35801761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Venda da ideia</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É hora de apresentar todo o material produzido até o momento para o publicador e o gerente de estúdio. É importante a participação dos líderes do projeto na reunião para responderem perguntas sobre o conceito do jogo.</a:t>
            </a:r>
          </a:p>
          <a:p>
            <a:r>
              <a:rPr lang="pt-BR" dirty="0" smtClean="0"/>
              <a:t>Eles podem decidir engavetar o projeto ou lhe pedir que crie um novo conceito. Se isso ocorrer, verifique se entendeu o que eles não gostaram e o que precisa de maiores mudanças.</a:t>
            </a:r>
            <a:endParaRPr lang="pt-BR" dirty="0"/>
          </a:p>
        </p:txBody>
      </p:sp>
    </p:spTree>
    <p:extLst>
      <p:ext uri="{BB962C8B-B14F-4D97-AF65-F5344CB8AC3E}">
        <p14:creationId xmlns:p14="http://schemas.microsoft.com/office/powerpoint/2010/main" val="29617322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Lançamento do projeto</a:t>
            </a:r>
            <a:endParaRPr lang="pt-BR" dirty="0"/>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smtClean="0"/>
              <a:t>Considere promover um evento social para o lançamento formal do projeto, no qual as pessoas tenham a chance de se socializar com seus colegas de equipe.</a:t>
            </a:r>
          </a:p>
          <a:p>
            <a:r>
              <a:rPr lang="pt-BR" dirty="0" smtClean="0"/>
              <a:t>Se estiver trabalhando em um título de console, você terá de enviar esse conceito inicial ao fabricante do console para aprovação. Ele também pode solicitar mudanças no conceito.</a:t>
            </a:r>
            <a:endParaRPr lang="pt-BR" dirty="0"/>
          </a:p>
        </p:txBody>
      </p:sp>
    </p:spTree>
    <p:extLst>
      <p:ext uri="{BB962C8B-B14F-4D97-AF65-F5344CB8AC3E}">
        <p14:creationId xmlns:p14="http://schemas.microsoft.com/office/powerpoint/2010/main" val="40401652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Descrição da Fase de Conceituação</a:t>
            </a:r>
            <a:endParaRPr lang="pt-BR" dirty="0"/>
          </a:p>
        </p:txBody>
      </p:sp>
      <p:sp>
        <p:nvSpPr>
          <p:cNvPr id="6" name="Espaço Reservado para Conteúdo 5"/>
          <p:cNvSpPr>
            <a:spLocks noGrp="1"/>
          </p:cNvSpPr>
          <p:nvPr>
            <p:ph idx="1"/>
          </p:nvPr>
        </p:nvSpPr>
        <p:spPr>
          <a:xfrm>
            <a:off x="317694" y="1291052"/>
            <a:ext cx="11705493" cy="1580485"/>
          </a:xfrm>
        </p:spPr>
        <p:txBody>
          <a:bodyPr>
            <a:normAutofit/>
          </a:bodyPr>
          <a:lstStyle/>
          <a:p>
            <a:r>
              <a:rPr lang="pt-BR" dirty="0" smtClean="0"/>
              <a:t>Faça um resumo de cada etapa que deve ser concluída na fase de conceituação. O modelo abaixo exemplifica como esses dados podem ser tabulados:</a:t>
            </a:r>
            <a:endParaRPr lang="pt-BR" dirty="0"/>
          </a:p>
        </p:txBody>
      </p:sp>
      <p:graphicFrame>
        <p:nvGraphicFramePr>
          <p:cNvPr id="2" name="Tabela 1"/>
          <p:cNvGraphicFramePr>
            <a:graphicFrameLocks noGrp="1"/>
          </p:cNvGraphicFramePr>
          <p:nvPr>
            <p:extLst>
              <p:ext uri="{D42A27DB-BD31-4B8C-83A1-F6EECF244321}">
                <p14:modId xmlns:p14="http://schemas.microsoft.com/office/powerpoint/2010/main" val="3987340945"/>
              </p:ext>
            </p:extLst>
          </p:nvPr>
        </p:nvGraphicFramePr>
        <p:xfrm>
          <a:off x="317695" y="3035964"/>
          <a:ext cx="11705492" cy="1344537"/>
        </p:xfrm>
        <a:graphic>
          <a:graphicData uri="http://schemas.openxmlformats.org/drawingml/2006/table">
            <a:tbl>
              <a:tblPr>
                <a:tableStyleId>{BDBED569-4797-4DF1-A0F4-6AAB3CD982D8}</a:tableStyleId>
              </a:tblPr>
              <a:tblGrid>
                <a:gridCol w="1558371">
                  <a:extLst>
                    <a:ext uri="{9D8B030D-6E8A-4147-A177-3AD203B41FA5}">
                      <a16:colId xmlns:a16="http://schemas.microsoft.com/office/drawing/2014/main" val="2705784900"/>
                    </a:ext>
                  </a:extLst>
                </a:gridCol>
                <a:gridCol w="1558371">
                  <a:extLst>
                    <a:ext uri="{9D8B030D-6E8A-4147-A177-3AD203B41FA5}">
                      <a16:colId xmlns:a16="http://schemas.microsoft.com/office/drawing/2014/main" val="3341623517"/>
                    </a:ext>
                  </a:extLst>
                </a:gridCol>
                <a:gridCol w="1558371">
                  <a:extLst>
                    <a:ext uri="{9D8B030D-6E8A-4147-A177-3AD203B41FA5}">
                      <a16:colId xmlns:a16="http://schemas.microsoft.com/office/drawing/2014/main" val="3476329716"/>
                    </a:ext>
                  </a:extLst>
                </a:gridCol>
                <a:gridCol w="1558371">
                  <a:extLst>
                    <a:ext uri="{9D8B030D-6E8A-4147-A177-3AD203B41FA5}">
                      <a16:colId xmlns:a16="http://schemas.microsoft.com/office/drawing/2014/main" val="990393734"/>
                    </a:ext>
                  </a:extLst>
                </a:gridCol>
                <a:gridCol w="1558371">
                  <a:extLst>
                    <a:ext uri="{9D8B030D-6E8A-4147-A177-3AD203B41FA5}">
                      <a16:colId xmlns:a16="http://schemas.microsoft.com/office/drawing/2014/main" val="4094294340"/>
                    </a:ext>
                  </a:extLst>
                </a:gridCol>
                <a:gridCol w="3913637">
                  <a:extLst>
                    <a:ext uri="{9D8B030D-6E8A-4147-A177-3AD203B41FA5}">
                      <a16:colId xmlns:a16="http://schemas.microsoft.com/office/drawing/2014/main" val="3767874233"/>
                    </a:ext>
                  </a:extLst>
                </a:gridCol>
              </a:tblGrid>
              <a:tr h="318336">
                <a:tc gridSpan="6">
                  <a:txBody>
                    <a:bodyPr/>
                    <a:lstStyle/>
                    <a:p>
                      <a:pPr algn="ctr" fontAlgn="b"/>
                      <a:r>
                        <a:rPr lang="pt-BR" sz="1600" u="none" strike="noStrike" dirty="0">
                          <a:effectLst/>
                        </a:rPr>
                        <a:t>Dados estimados para um ciclo de desenvolvimento de seis meses</a:t>
                      </a:r>
                      <a:endParaRPr lang="pt-BR" sz="1600" b="0" i="0" u="none" strike="noStrike" dirty="0">
                        <a:solidFill>
                          <a:srgbClr val="000000"/>
                        </a:solidFill>
                        <a:effectLst/>
                        <a:latin typeface="Calibri" panose="020F0502020204030204" pitchFamily="34" charset="0"/>
                      </a:endParaRPr>
                    </a:p>
                  </a:txBody>
                  <a:tcPr marL="0" marR="0" marT="0" marB="0" anchor="b">
                    <a:lnL w="12700" cmpd="sng">
                      <a:noFill/>
                    </a:lnL>
                    <a:lnR w="12700" cmpd="sng">
                      <a:noFill/>
                    </a:lnR>
                    <a:lnT w="12700" cmpd="sng">
                      <a:noFill/>
                    </a:lnT>
                    <a:lnB w="127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3709662877"/>
                  </a:ext>
                </a:extLst>
              </a:tr>
              <a:tr h="255174">
                <a:tc>
                  <a:txBody>
                    <a:bodyPr/>
                    <a:lstStyle/>
                    <a:p>
                      <a:pPr algn="ctr" fontAlgn="t"/>
                      <a:r>
                        <a:rPr lang="pt-BR" sz="1100" b="1" u="none" strike="noStrike" dirty="0">
                          <a:solidFill>
                            <a:schemeClr val="bg1"/>
                          </a:solidFill>
                          <a:effectLst/>
                        </a:rPr>
                        <a:t>Conceito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Recursos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Cronograma geral (dias)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início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finalização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Tarefas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2427774628"/>
                  </a:ext>
                </a:extLst>
              </a:tr>
              <a:tr h="452691">
                <a:tc>
                  <a:txBody>
                    <a:bodyPr/>
                    <a:lstStyle/>
                    <a:p>
                      <a:pPr algn="l" fontAlgn="t"/>
                      <a:r>
                        <a:rPr lang="pt-BR" sz="1100" u="none" strike="noStrike">
                          <a:effectLst/>
                        </a:rPr>
                        <a:t>Brainstorm</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O produtor conduz as </a:t>
                      </a:r>
                      <a:r>
                        <a:rPr lang="pt-BR" sz="1100" u="none" strike="noStrike" dirty="0" err="1">
                          <a:effectLst/>
                        </a:rPr>
                        <a:t>sessões,a</a:t>
                      </a:r>
                      <a:r>
                        <a:rPr lang="pt-BR" sz="1100" u="none" strike="noStrike" dirty="0">
                          <a:effectLst/>
                        </a:rPr>
                        <a:t> equipe participa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1</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Discuta os conceitos iniciais do jogo, inclusive o gênero e a plataforma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3728847998"/>
                  </a:ext>
                </a:extLst>
              </a:tr>
              <a:tr h="318336">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530542935"/>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smtClean="0"/>
              <a:t>Descrição da fase de conceituação. </a:t>
            </a:r>
            <a:r>
              <a:rPr lang="pt-BR" sz="2400" dirty="0"/>
              <a:t>Extraído de </a:t>
            </a:r>
            <a:r>
              <a:rPr lang="pt-BR" sz="2400" dirty="0" smtClean="0"/>
              <a:t>[1].</a:t>
            </a:r>
            <a:endParaRPr lang="pt-BR" sz="2400" dirty="0"/>
          </a:p>
        </p:txBody>
      </p:sp>
    </p:spTree>
    <p:extLst>
      <p:ext uri="{BB962C8B-B14F-4D97-AF65-F5344CB8AC3E}">
        <p14:creationId xmlns:p14="http://schemas.microsoft.com/office/powerpoint/2010/main" val="261019969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Referências</a:t>
            </a:r>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smtClean="0"/>
              <a:t>Chandler, H. M.; </a:t>
            </a:r>
            <a:r>
              <a:rPr lang="pt-BR" b="1" dirty="0" smtClean="0"/>
              <a:t>Manual de produção de jogos digitais</a:t>
            </a:r>
            <a:r>
              <a:rPr lang="pt-BR" dirty="0" smtClean="0"/>
              <a:t>. 2 ed. Porto Alegre: </a:t>
            </a:r>
            <a:r>
              <a:rPr lang="pt-BR" dirty="0" err="1" smtClean="0"/>
              <a:t>Bookman</a:t>
            </a:r>
            <a:r>
              <a:rPr lang="pt-BR" dirty="0" smtClean="0"/>
              <a:t>, 2012.</a:t>
            </a:r>
          </a:p>
          <a:p>
            <a:pPr marL="514350" indent="-514350" algn="l">
              <a:buFont typeface="+mj-lt"/>
              <a:buAutoNum type="arabicPeriod"/>
            </a:pPr>
            <a:r>
              <a:rPr lang="pt-BR" dirty="0" err="1" smtClean="0"/>
              <a:t>Tamborin</a:t>
            </a:r>
            <a:r>
              <a:rPr lang="pt-BR" dirty="0"/>
              <a:t>, W. A. J.; Paschoal, A. R. </a:t>
            </a:r>
            <a:r>
              <a:rPr lang="pt-BR" b="1" dirty="0"/>
              <a:t>Arte conceitual: aplicação prática e ilustrativa em um jogo fictício</a:t>
            </a:r>
            <a:r>
              <a:rPr lang="pt-BR" dirty="0"/>
              <a:t>. </a:t>
            </a:r>
            <a:r>
              <a:rPr lang="pt-BR" dirty="0" err="1"/>
              <a:t>Proceedings</a:t>
            </a:r>
            <a:r>
              <a:rPr lang="pt-BR" dirty="0"/>
              <a:t> </a:t>
            </a:r>
            <a:r>
              <a:rPr lang="pt-BR" dirty="0" err="1"/>
              <a:t>of</a:t>
            </a:r>
            <a:r>
              <a:rPr lang="pt-BR" dirty="0"/>
              <a:t> </a:t>
            </a:r>
            <a:r>
              <a:rPr lang="pt-BR" dirty="0" err="1"/>
              <a:t>SBGames</a:t>
            </a:r>
            <a:r>
              <a:rPr lang="pt-BR" dirty="0"/>
              <a:t>, 2013. disponível em: https://www.researchgate.net/publication/267638107_Arte_conceitual_aplicacao_pratica_e_ilustrativa_em_um_jogo_fictício.</a:t>
            </a:r>
          </a:p>
        </p:txBody>
      </p:sp>
    </p:spTree>
    <p:extLst>
      <p:ext uri="{BB962C8B-B14F-4D97-AF65-F5344CB8AC3E}">
        <p14:creationId xmlns:p14="http://schemas.microsoft.com/office/powerpoint/2010/main" val="1828423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Conceito do Jogo</a:t>
            </a:r>
            <a:endParaRPr lang="pt-BR" dirty="0"/>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Jogo Exemplo</a:t>
            </a:r>
            <a:endParaRPr lang="pt-BR" dirty="0"/>
          </a:p>
        </p:txBody>
      </p:sp>
      <p:sp>
        <p:nvSpPr>
          <p:cNvPr id="6" name="Espaço Reservado para Conteúdo 5"/>
          <p:cNvSpPr>
            <a:spLocks noGrp="1"/>
          </p:cNvSpPr>
          <p:nvPr>
            <p:ph idx="1"/>
          </p:nvPr>
        </p:nvSpPr>
        <p:spPr/>
        <p:txBody>
          <a:bodyPr>
            <a:normAutofit/>
          </a:bodyPr>
          <a:lstStyle/>
          <a:p>
            <a:r>
              <a:rPr lang="pt-BR" dirty="0" smtClean="0"/>
              <a:t>Para exemplificar o resultado de cada etapa que compõe a definição do conceito de um jogo, será usado como exemplo um jogo derivado do Jogo da Velha chamado</a:t>
            </a:r>
            <a:br>
              <a:rPr lang="pt-BR" dirty="0" smtClean="0"/>
            </a:br>
            <a:r>
              <a:rPr lang="pt-BR" dirty="0"/>
              <a:t>Jogo da Coroa.</a:t>
            </a:r>
            <a:endParaRPr lang="pt-BR" dirty="0"/>
          </a:p>
        </p:txBody>
      </p:sp>
    </p:spTree>
    <p:extLst>
      <p:ext uri="{BB962C8B-B14F-4D97-AF65-F5344CB8AC3E}">
        <p14:creationId xmlns:p14="http://schemas.microsoft.com/office/powerpoint/2010/main" val="593311015"/>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3936</TotalTime>
  <Words>2509</Words>
  <Application>Microsoft Office PowerPoint</Application>
  <PresentationFormat>Widescreen</PresentationFormat>
  <Paragraphs>350</Paragraphs>
  <Slides>55</Slides>
  <Notes>55</Notes>
  <HiddenSlides>0</HiddenSlides>
  <MMClips>1</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55</vt:i4>
      </vt:variant>
    </vt:vector>
  </HeadingPairs>
  <TitlesOfParts>
    <vt:vector size="59" baseType="lpstr">
      <vt:lpstr>Arial</vt:lpstr>
      <vt:lpstr>Calibri</vt:lpstr>
      <vt:lpstr>Helvetica</vt:lpstr>
      <vt:lpstr>Tema do Office</vt:lpstr>
      <vt:lpstr>Produção de Jogos Digitais</vt:lpstr>
      <vt:lpstr>Engenharia de Software</vt:lpstr>
      <vt:lpstr>Produção de Jogos</vt:lpstr>
      <vt:lpstr>Produção de Jogos</vt:lpstr>
      <vt:lpstr>Ciclo de Produção</vt:lpstr>
      <vt:lpstr>Ciclo de Produção</vt:lpstr>
      <vt:lpstr>Ciclo de Produção: Pré-produção</vt:lpstr>
      <vt:lpstr>Conceito do Jogo</vt:lpstr>
      <vt:lpstr>Jogo Exemplo</vt:lpstr>
      <vt:lpstr>Conceito do Jogo</vt:lpstr>
      <vt:lpstr>Brainstorm</vt:lpstr>
      <vt:lpstr>Brainstorm: Jogo da Coroa</vt:lpstr>
      <vt:lpstr>Conceito Inicial</vt:lpstr>
      <vt:lpstr>Conceito Inicial: Jogo da Coroa</vt:lpstr>
      <vt:lpstr>Conceito Inicial: Gênero</vt:lpstr>
      <vt:lpstr>Conceito Inicial: Plataforma</vt:lpstr>
      <vt:lpstr>Conceito Inicial: Jogo da Coroa</vt:lpstr>
      <vt:lpstr>Análise SWOT</vt:lpstr>
      <vt:lpstr>Análise SWOT</vt:lpstr>
      <vt:lpstr>Análise SWOT: Pontos Fortes</vt:lpstr>
      <vt:lpstr>Análise SWOT: Pontos Fracos</vt:lpstr>
      <vt:lpstr>Análise SWOT: Oportunidades</vt:lpstr>
      <vt:lpstr>Análise SWOT: Ameaças</vt:lpstr>
      <vt:lpstr>Análise SWOT: Jogo da Coroa</vt:lpstr>
      <vt:lpstr>Análise Competitiva</vt:lpstr>
      <vt:lpstr>Aprovação do Conceito Inicial</vt:lpstr>
      <vt:lpstr>Declaração da missão</vt:lpstr>
      <vt:lpstr>Declaração da missão: Jogo da Coroa</vt:lpstr>
      <vt:lpstr>Cenário do jogo</vt:lpstr>
      <vt:lpstr>Cenário do jogo: Jogo da Coroa</vt:lpstr>
      <vt:lpstr>Mecânica do jogo</vt:lpstr>
      <vt:lpstr>Mecânica do jogo: Jogo da Coroa</vt:lpstr>
      <vt:lpstr>Mecânica do jogo: Jogo da Coroa</vt:lpstr>
      <vt:lpstr>Sinopse da História</vt:lpstr>
      <vt:lpstr>Sinopse da História: Jogo da Coroa</vt:lpstr>
      <vt:lpstr>Arte Conceitual</vt:lpstr>
      <vt:lpstr>Arte Conceitual</vt:lpstr>
      <vt:lpstr>Arte Conceitual</vt:lpstr>
      <vt:lpstr>Arte Conceitual</vt:lpstr>
      <vt:lpstr>Arte Conceitual</vt:lpstr>
      <vt:lpstr>Arte Conceitual</vt:lpstr>
      <vt:lpstr>Arte Conceitual</vt:lpstr>
      <vt:lpstr>Arte Conceitual</vt:lpstr>
      <vt:lpstr>Arte Conceitual</vt:lpstr>
      <vt:lpstr>Elementos de Áudio</vt:lpstr>
      <vt:lpstr>Prototipagem</vt:lpstr>
      <vt:lpstr>Prototipagem</vt:lpstr>
      <vt:lpstr>Prototipagem</vt:lpstr>
      <vt:lpstr>Análise de Risco</vt:lpstr>
      <vt:lpstr>Análise de Risco</vt:lpstr>
      <vt:lpstr>Análise de Risco</vt:lpstr>
      <vt:lpstr>Venda da ideia</vt:lpstr>
      <vt:lpstr>Lançamento do projeto</vt:lpstr>
      <vt:lpstr>Descrição da Fase de Conceituação</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Administrador</cp:lastModifiedBy>
  <cp:revision>339</cp:revision>
  <dcterms:created xsi:type="dcterms:W3CDTF">2017-01-10T17:35:04Z</dcterms:created>
  <dcterms:modified xsi:type="dcterms:W3CDTF">2018-11-13T23:59:57Z</dcterms:modified>
</cp:coreProperties>
</file>

<file path=docProps/thumbnail.jpeg>
</file>